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77"/>
  </p:notesMasterIdLst>
  <p:sldIdLst>
    <p:sldId id="256" r:id="rId3"/>
    <p:sldId id="257" r:id="rId4"/>
    <p:sldId id="334" r:id="rId5"/>
    <p:sldId id="340" r:id="rId6"/>
    <p:sldId id="426" r:id="rId7"/>
    <p:sldId id="352" r:id="rId8"/>
    <p:sldId id="354" r:id="rId9"/>
    <p:sldId id="341" r:id="rId10"/>
    <p:sldId id="355" r:id="rId11"/>
    <p:sldId id="356" r:id="rId12"/>
    <p:sldId id="357" r:id="rId13"/>
    <p:sldId id="424" r:id="rId14"/>
    <p:sldId id="425" r:id="rId15"/>
    <p:sldId id="358" r:id="rId16"/>
    <p:sldId id="423"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 id="372" r:id="rId31"/>
    <p:sldId id="342" r:id="rId32"/>
    <p:sldId id="373" r:id="rId33"/>
    <p:sldId id="374" r:id="rId34"/>
    <p:sldId id="375" r:id="rId35"/>
    <p:sldId id="376" r:id="rId36"/>
    <p:sldId id="377" r:id="rId37"/>
    <p:sldId id="379" r:id="rId38"/>
    <p:sldId id="380" r:id="rId39"/>
    <p:sldId id="381" r:id="rId40"/>
    <p:sldId id="382" r:id="rId41"/>
    <p:sldId id="383" r:id="rId42"/>
    <p:sldId id="384" r:id="rId43"/>
    <p:sldId id="385" r:id="rId44"/>
    <p:sldId id="388" r:id="rId45"/>
    <p:sldId id="403" r:id="rId46"/>
    <p:sldId id="427" r:id="rId47"/>
    <p:sldId id="336" r:id="rId48"/>
    <p:sldId id="348" r:id="rId49"/>
    <p:sldId id="390" r:id="rId50"/>
    <p:sldId id="391" r:id="rId51"/>
    <p:sldId id="392" r:id="rId52"/>
    <p:sldId id="393" r:id="rId53"/>
    <p:sldId id="410" r:id="rId54"/>
    <p:sldId id="411" r:id="rId55"/>
    <p:sldId id="404" r:id="rId56"/>
    <p:sldId id="412" r:id="rId57"/>
    <p:sldId id="405" r:id="rId58"/>
    <p:sldId id="349" r:id="rId59"/>
    <p:sldId id="395" r:id="rId60"/>
    <p:sldId id="406" r:id="rId61"/>
    <p:sldId id="394" r:id="rId62"/>
    <p:sldId id="397" r:id="rId63"/>
    <p:sldId id="398" r:id="rId64"/>
    <p:sldId id="350" r:id="rId65"/>
    <p:sldId id="351" r:id="rId66"/>
    <p:sldId id="399" r:id="rId67"/>
    <p:sldId id="400" r:id="rId68"/>
    <p:sldId id="401" r:id="rId69"/>
    <p:sldId id="422" r:id="rId70"/>
    <p:sldId id="421" r:id="rId71"/>
    <p:sldId id="413" r:id="rId72"/>
    <p:sldId id="414" r:id="rId73"/>
    <p:sldId id="416" r:id="rId74"/>
    <p:sldId id="417" r:id="rId75"/>
    <p:sldId id="327"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EF"/>
    <a:srgbClr val="BB22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74" autoAdjust="0"/>
    <p:restoredTop sz="93979" autoAdjust="0"/>
  </p:normalViewPr>
  <p:slideViewPr>
    <p:cSldViewPr snapToGrid="0">
      <p:cViewPr varScale="1">
        <p:scale>
          <a:sx n="66" d="100"/>
          <a:sy n="66" d="100"/>
        </p:scale>
        <p:origin x="32" y="5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FE146-7EEB-463D-A316-662C85BB49D0}" type="datetimeFigureOut">
              <a:rPr lang="en-AU" smtClean="0"/>
              <a:t>18/04/2019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EC85D-6B0D-4409-9F60-4D572363751B}" type="slidenum">
              <a:rPr lang="en-AU" smtClean="0"/>
              <a:t>‹#›</a:t>
            </a:fld>
            <a:endParaRPr lang="en-AU"/>
          </a:p>
        </p:txBody>
      </p:sp>
    </p:spTree>
    <p:extLst>
      <p:ext uri="{BB962C8B-B14F-4D97-AF65-F5344CB8AC3E}">
        <p14:creationId xmlns:p14="http://schemas.microsoft.com/office/powerpoint/2010/main" val="3510873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7EC85D-6B0D-4409-9F60-4D572363751B}" type="slidenum">
              <a:rPr lang="en-AU" smtClean="0"/>
              <a:t>1</a:t>
            </a:fld>
            <a:endParaRPr lang="en-AU"/>
          </a:p>
        </p:txBody>
      </p:sp>
    </p:spTree>
    <p:extLst>
      <p:ext uri="{BB962C8B-B14F-4D97-AF65-F5344CB8AC3E}">
        <p14:creationId xmlns:p14="http://schemas.microsoft.com/office/powerpoint/2010/main" val="369621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fld id="{519CD350-4362-4CAB-881D-98D2C40881CD}" type="slidenum">
              <a:rPr lang="en-US" altLang="en-US" sz="1200" b="0" i="0">
                <a:latin typeface="Times New Roman" panose="02020603050405020304" pitchFamily="18" charset="0"/>
              </a:rPr>
              <a:pPr eaLnBrk="1" hangingPunct="1"/>
              <a:t>59</a:t>
            </a:fld>
            <a:endParaRPr lang="en-US" altLang="en-US" sz="1200" b="0" i="0">
              <a:latin typeface="Times New Roman" panose="02020603050405020304" pitchFamily="18"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1253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7EC85D-6B0D-4409-9F60-4D572363751B}" type="slidenum">
              <a:rPr lang="en-AU" smtClean="0"/>
              <a:t>30</a:t>
            </a:fld>
            <a:endParaRPr lang="en-AU"/>
          </a:p>
        </p:txBody>
      </p:sp>
    </p:spTree>
    <p:extLst>
      <p:ext uri="{BB962C8B-B14F-4D97-AF65-F5344CB8AC3E}">
        <p14:creationId xmlns:p14="http://schemas.microsoft.com/office/powerpoint/2010/main" val="387933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7EC85D-6B0D-4409-9F60-4D572363751B}" type="slidenum">
              <a:rPr lang="en-AU" smtClean="0"/>
              <a:t>35</a:t>
            </a:fld>
            <a:endParaRPr lang="en-AU"/>
          </a:p>
        </p:txBody>
      </p:sp>
    </p:spTree>
    <p:extLst>
      <p:ext uri="{BB962C8B-B14F-4D97-AF65-F5344CB8AC3E}">
        <p14:creationId xmlns:p14="http://schemas.microsoft.com/office/powerpoint/2010/main" val="3892928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D7EC85D-6B0D-4409-9F60-4D572363751B}" type="slidenum">
              <a:rPr lang="en-AU" smtClean="0"/>
              <a:t>51</a:t>
            </a:fld>
            <a:endParaRPr lang="en-AU"/>
          </a:p>
        </p:txBody>
      </p:sp>
    </p:spTree>
    <p:extLst>
      <p:ext uri="{BB962C8B-B14F-4D97-AF65-F5344CB8AC3E}">
        <p14:creationId xmlns:p14="http://schemas.microsoft.com/office/powerpoint/2010/main" val="2620906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22.#</a:t>
            </a: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00303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a:t>22.#</a:t>
            </a: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54517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fld id="{3EEC29B8-CA2A-49B2-9B88-3EB512A11040}" type="slidenum">
              <a:rPr lang="en-US" altLang="en-US" sz="1200" b="0" i="0">
                <a:latin typeface="Times New Roman" panose="02020603050405020304" pitchFamily="18" charset="0"/>
              </a:rPr>
              <a:pPr eaLnBrk="1" hangingPunct="1"/>
              <a:t>54</a:t>
            </a:fld>
            <a:endParaRPr lang="en-US" altLang="en-US" sz="1200" b="0" i="0">
              <a:latin typeface="Times New Roman" panose="02020603050405020304" pitchFamily="18"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9453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12E4E0-F8DA-464A-A249-60F56EFFEDE9}" type="slidenum">
              <a:rPr lang="en-US" altLang="en-US"/>
              <a:pPr>
                <a:spcBef>
                  <a:spcPct val="0"/>
                </a:spcBef>
              </a:pPr>
              <a:t>55</a:t>
            </a:fld>
            <a:endParaRPr lang="en-US" alt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229912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fld id="{8A6C2F63-77A7-4DE9-9C64-60050D7710CF}" type="slidenum">
              <a:rPr lang="en-US" altLang="en-US" sz="1200" b="0" i="0">
                <a:latin typeface="Times New Roman" panose="02020603050405020304" pitchFamily="18" charset="0"/>
              </a:rPr>
              <a:pPr eaLnBrk="1" hangingPunct="1"/>
              <a:t>56</a:t>
            </a:fld>
            <a:endParaRPr lang="en-US" altLang="en-US" sz="1200" b="0" i="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37538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ounded Rectangle 7"/>
          <p:cNvSpPr/>
          <p:nvPr userDrawn="1"/>
        </p:nvSpPr>
        <p:spPr>
          <a:xfrm>
            <a:off x="1532467" y="4185824"/>
            <a:ext cx="9144000" cy="707909"/>
          </a:xfrm>
          <a:prstGeom prst="roundRect">
            <a:avLst>
              <a:gd name="adj" fmla="val 31019"/>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userDrawn="1"/>
        </p:nvSpPr>
        <p:spPr>
          <a:xfrm>
            <a:off x="838200" y="2590800"/>
            <a:ext cx="10515600" cy="1595024"/>
          </a:xfrm>
          <a:prstGeom prst="roundRect">
            <a:avLst>
              <a:gd name="adj" fmla="val 12421"/>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2590800"/>
            <a:ext cx="10515600" cy="1595024"/>
          </a:xfrm>
        </p:spPr>
        <p:txBody>
          <a:bodyPr anchor="b"/>
          <a:lstStyle>
            <a:lvl1pPr algn="ctr">
              <a:defRPr sz="6000"/>
            </a:lvl1pPr>
          </a:lstStyle>
          <a:p>
            <a:r>
              <a:rPr lang="en-US" dirty="0"/>
              <a:t>Click to edit Master title style</a:t>
            </a:r>
            <a:endParaRPr lang="en-AU" dirty="0"/>
          </a:p>
        </p:txBody>
      </p:sp>
      <p:sp>
        <p:nvSpPr>
          <p:cNvPr id="3" name="Subtitle 2"/>
          <p:cNvSpPr>
            <a:spLocks noGrp="1"/>
          </p:cNvSpPr>
          <p:nvPr>
            <p:ph type="subTitle" idx="1"/>
          </p:nvPr>
        </p:nvSpPr>
        <p:spPr>
          <a:xfrm>
            <a:off x="1532467" y="4185824"/>
            <a:ext cx="9144000" cy="707909"/>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p:cNvSpPr>
            <a:spLocks noGrp="1"/>
          </p:cNvSpPr>
          <p:nvPr>
            <p:ph type="dt" sz="half" idx="10"/>
          </p:nvPr>
        </p:nvSpPr>
        <p:spPr/>
        <p:txBody>
          <a:bodyPr/>
          <a:lstStyle/>
          <a:p>
            <a:fld id="{C0F7BB86-DE46-4A17-BB68-D3772C7B41EE}" type="datetime1">
              <a:rPr lang="en-AU" smtClean="0"/>
              <a:t>18/04/2019</a:t>
            </a:fld>
            <a:endParaRPr lang="en-AU"/>
          </a:p>
        </p:txBody>
      </p:sp>
      <p:sp>
        <p:nvSpPr>
          <p:cNvPr id="5" name="Footer Placeholder 4"/>
          <p:cNvSpPr>
            <a:spLocks noGrp="1"/>
          </p:cNvSpPr>
          <p:nvPr>
            <p:ph type="ftr" sz="quarter" idx="11"/>
          </p:nvPr>
        </p:nvSpPr>
        <p:spPr/>
        <p:txBody>
          <a:bodyPr/>
          <a:lstStyle/>
          <a:p>
            <a:r>
              <a:rPr lang="en-AU"/>
              <a:t>6. Routing Protocols and IPv6</a:t>
            </a:r>
          </a:p>
        </p:txBody>
      </p:sp>
      <p:sp>
        <p:nvSpPr>
          <p:cNvPr id="6" name="Slide Number Placeholder 5"/>
          <p:cNvSpPr>
            <a:spLocks noGrp="1"/>
          </p:cNvSpPr>
          <p:nvPr>
            <p:ph type="sldNum" sz="quarter" idx="12"/>
          </p:nvPr>
        </p:nvSpPr>
        <p:spPr/>
        <p:txBody>
          <a:bodyPr/>
          <a:lstStyle/>
          <a:p>
            <a:fld id="{C3501C34-4E04-4A50-AB5F-52F893F3A945}" type="slidenum">
              <a:rPr lang="en-AU" smtClean="0"/>
              <a:t>‹#›</a:t>
            </a:fld>
            <a:endParaRPr lang="en-AU"/>
          </a:p>
        </p:txBody>
      </p:sp>
    </p:spTree>
    <p:extLst>
      <p:ext uri="{BB962C8B-B14F-4D97-AF65-F5344CB8AC3E}">
        <p14:creationId xmlns:p14="http://schemas.microsoft.com/office/powerpoint/2010/main" val="379686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AA18F8D-07CB-4905-B873-FBE5CABED033}" type="datetime1">
              <a:rPr lang="en-AU" smtClean="0"/>
              <a:t>18/04/2019</a:t>
            </a:fld>
            <a:endParaRPr lang="en-AU"/>
          </a:p>
        </p:txBody>
      </p:sp>
      <p:sp>
        <p:nvSpPr>
          <p:cNvPr id="5" name="Footer Placeholder 4"/>
          <p:cNvSpPr>
            <a:spLocks noGrp="1"/>
          </p:cNvSpPr>
          <p:nvPr>
            <p:ph type="ftr" sz="quarter" idx="11"/>
          </p:nvPr>
        </p:nvSpPr>
        <p:spPr/>
        <p:txBody>
          <a:bodyPr/>
          <a:lstStyle/>
          <a:p>
            <a:r>
              <a:rPr lang="en-AU"/>
              <a:t>6. Routing Protocols and IPv6</a:t>
            </a:r>
          </a:p>
        </p:txBody>
      </p:sp>
      <p:sp>
        <p:nvSpPr>
          <p:cNvPr id="6" name="Slide Number Placeholder 5"/>
          <p:cNvSpPr>
            <a:spLocks noGrp="1"/>
          </p:cNvSpPr>
          <p:nvPr>
            <p:ph type="sldNum" sz="quarter" idx="12"/>
          </p:nvPr>
        </p:nvSpPr>
        <p:spPr/>
        <p:txBody>
          <a:bodyPr/>
          <a:lstStyle/>
          <a:p>
            <a:fld id="{C3501C34-4E04-4A50-AB5F-52F893F3A945}" type="slidenum">
              <a:rPr lang="en-AU" smtClean="0"/>
              <a:t>‹#›</a:t>
            </a:fld>
            <a:endParaRPr lang="en-AU"/>
          </a:p>
        </p:txBody>
      </p:sp>
    </p:spTree>
    <p:extLst>
      <p:ext uri="{BB962C8B-B14F-4D97-AF65-F5344CB8AC3E}">
        <p14:creationId xmlns:p14="http://schemas.microsoft.com/office/powerpoint/2010/main" val="395512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8687CF20-E8A5-4E11-8FD6-841126C1A9FC}" type="datetime1">
              <a:rPr lang="en-AU" smtClean="0"/>
              <a:t>18/04/2019</a:t>
            </a:fld>
            <a:endParaRPr lang="en-AU"/>
          </a:p>
        </p:txBody>
      </p:sp>
      <p:sp>
        <p:nvSpPr>
          <p:cNvPr id="5" name="Footer Placeholder 4"/>
          <p:cNvSpPr>
            <a:spLocks noGrp="1"/>
          </p:cNvSpPr>
          <p:nvPr>
            <p:ph type="ftr" sz="quarter" idx="11"/>
          </p:nvPr>
        </p:nvSpPr>
        <p:spPr/>
        <p:txBody>
          <a:bodyPr/>
          <a:lstStyle/>
          <a:p>
            <a:r>
              <a:rPr lang="en-AU"/>
              <a:t>6. Routing Protocols and IPv6</a:t>
            </a:r>
          </a:p>
        </p:txBody>
      </p:sp>
      <p:sp>
        <p:nvSpPr>
          <p:cNvPr id="6" name="Slide Number Placeholder 5"/>
          <p:cNvSpPr>
            <a:spLocks noGrp="1"/>
          </p:cNvSpPr>
          <p:nvPr>
            <p:ph type="sldNum" sz="quarter" idx="12"/>
          </p:nvPr>
        </p:nvSpPr>
        <p:spPr/>
        <p:txBody>
          <a:bodyPr/>
          <a:lstStyle/>
          <a:p>
            <a:fld id="{C3501C34-4E04-4A50-AB5F-52F893F3A945}" type="slidenum">
              <a:rPr lang="en-AU" smtClean="0"/>
              <a:t>‹#›</a:t>
            </a:fld>
            <a:endParaRPr lang="en-AU"/>
          </a:p>
        </p:txBody>
      </p:sp>
    </p:spTree>
    <p:extLst>
      <p:ext uri="{BB962C8B-B14F-4D97-AF65-F5344CB8AC3E}">
        <p14:creationId xmlns:p14="http://schemas.microsoft.com/office/powerpoint/2010/main" val="458177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69168" y="138853"/>
            <a:ext cx="6705601" cy="3741485"/>
          </a:xfrm>
          <a:prstGeom prst="rect">
            <a:avLst/>
          </a:prstGeom>
        </p:spPr>
        <p:txBody>
          <a:bodyPr anchor="b"/>
          <a:lstStyle>
            <a:lvl1pPr>
              <a:defRPr sz="3200">
                <a:solidFill>
                  <a:schemeClr val="bg1"/>
                </a:solidFill>
                <a:latin typeface="+mn-lt"/>
              </a:defRPr>
            </a:lvl1pPr>
          </a:lstStyle>
          <a:p>
            <a:r>
              <a:rPr lang="en-US" dirty="0"/>
              <a:t>Click to edit Master title style</a:t>
            </a:r>
            <a:endParaRPr lang="en-AU" dirty="0"/>
          </a:p>
        </p:txBody>
      </p:sp>
      <p:sp>
        <p:nvSpPr>
          <p:cNvPr id="3" name="Text Placeholder 2"/>
          <p:cNvSpPr>
            <a:spLocks noGrp="1"/>
          </p:cNvSpPr>
          <p:nvPr>
            <p:ph type="body" idx="1"/>
          </p:nvPr>
        </p:nvSpPr>
        <p:spPr>
          <a:xfrm>
            <a:off x="5369168" y="3968144"/>
            <a:ext cx="6705601" cy="2749179"/>
          </a:xfrm>
          <a:prstGeom prst="rect">
            <a:avLst/>
          </a:prstGeom>
        </p:spPr>
        <p:txBody>
          <a:bodyPr/>
          <a:lstStyle>
            <a:lvl1pPr marL="0" indent="0">
              <a:buNone/>
              <a:defRPr sz="32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66637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ounded Rectangle 6"/>
          <p:cNvSpPr/>
          <p:nvPr userDrawn="1"/>
        </p:nvSpPr>
        <p:spPr>
          <a:xfrm>
            <a:off x="838200" y="365125"/>
            <a:ext cx="10515600" cy="1323975"/>
          </a:xfrm>
          <a:prstGeom prst="roundRect">
            <a:avLst>
              <a:gd name="adj" fmla="val 137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userDrawn="1"/>
        </p:nvSpPr>
        <p:spPr>
          <a:xfrm>
            <a:off x="838200" y="1824037"/>
            <a:ext cx="10515600" cy="4352926"/>
          </a:xfrm>
          <a:prstGeom prst="roundRect">
            <a:avLst>
              <a:gd name="adj" fmla="val 4364"/>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userDrawn="1"/>
        </p:nvSpPr>
        <p:spPr>
          <a:xfrm>
            <a:off x="838199" y="6354761"/>
            <a:ext cx="2743201" cy="366712"/>
          </a:xfrm>
          <a:prstGeom prst="roundRect">
            <a:avLst>
              <a:gd name="adj" fmla="val 500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userDrawn="1"/>
        </p:nvSpPr>
        <p:spPr>
          <a:xfrm>
            <a:off x="8610600" y="6354761"/>
            <a:ext cx="2743201" cy="366712"/>
          </a:xfrm>
          <a:prstGeom prst="roundRect">
            <a:avLst>
              <a:gd name="adj" fmla="val 500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userDrawn="1"/>
        </p:nvSpPr>
        <p:spPr>
          <a:xfrm>
            <a:off x="4038599" y="6354761"/>
            <a:ext cx="4114801" cy="366712"/>
          </a:xfrm>
          <a:prstGeom prst="roundRect">
            <a:avLst>
              <a:gd name="adj" fmla="val 500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lIns="360000" rIns="360000"/>
          <a:lstStyle/>
          <a:p>
            <a:r>
              <a:rPr lang="en-US" dirty="0"/>
              <a:t>Click to edit Master title style</a:t>
            </a:r>
            <a:endParaRPr lang="en-AU" dirty="0"/>
          </a:p>
        </p:txBody>
      </p:sp>
      <p:sp>
        <p:nvSpPr>
          <p:cNvPr id="3" name="Content Placeholder 2"/>
          <p:cNvSpPr>
            <a:spLocks noGrp="1"/>
          </p:cNvSpPr>
          <p:nvPr>
            <p:ph idx="1"/>
          </p:nvPr>
        </p:nvSpPr>
        <p:spPr>
          <a:xfrm>
            <a:off x="838200" y="18256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a:xfrm>
            <a:off x="838200" y="6356349"/>
            <a:ext cx="2743200" cy="365125"/>
          </a:xfrm>
        </p:spPr>
        <p:txBody>
          <a:bodyPr/>
          <a:lstStyle/>
          <a:p>
            <a:fld id="{C8E8E83F-BF07-4A77-846F-0C99C2B3EB32}" type="datetime1">
              <a:rPr lang="en-AU" smtClean="0"/>
              <a:t>18/04/2019</a:t>
            </a:fld>
            <a:endParaRPr lang="en-AU" dirty="0"/>
          </a:p>
        </p:txBody>
      </p:sp>
      <p:sp>
        <p:nvSpPr>
          <p:cNvPr id="5" name="Footer Placeholder 4"/>
          <p:cNvSpPr>
            <a:spLocks noGrp="1"/>
          </p:cNvSpPr>
          <p:nvPr>
            <p:ph type="ftr" sz="quarter" idx="11"/>
          </p:nvPr>
        </p:nvSpPr>
        <p:spPr/>
        <p:txBody>
          <a:bodyPr/>
          <a:lstStyle/>
          <a:p>
            <a:r>
              <a:rPr lang="en-AU"/>
              <a:t>6. Routing Protocols and IPv6</a:t>
            </a:r>
            <a:endParaRPr lang="en-AU" dirty="0"/>
          </a:p>
        </p:txBody>
      </p:sp>
      <p:sp>
        <p:nvSpPr>
          <p:cNvPr id="6" name="Slide Number Placeholder 5"/>
          <p:cNvSpPr>
            <a:spLocks noGrp="1"/>
          </p:cNvSpPr>
          <p:nvPr>
            <p:ph type="sldNum" sz="quarter" idx="12"/>
          </p:nvPr>
        </p:nvSpPr>
        <p:spPr/>
        <p:txBody>
          <a:bodyPr/>
          <a:lstStyle/>
          <a:p>
            <a:fld id="{C3501C34-4E04-4A50-AB5F-52F893F3A945}" type="slidenum">
              <a:rPr lang="en-AU" smtClean="0"/>
              <a:t>‹#›</a:t>
            </a:fld>
            <a:endParaRPr lang="en-AU"/>
          </a:p>
        </p:txBody>
      </p:sp>
      <p:sp>
        <p:nvSpPr>
          <p:cNvPr id="12" name="Rounded Rectangle 11"/>
          <p:cNvSpPr/>
          <p:nvPr userDrawn="1"/>
        </p:nvSpPr>
        <p:spPr>
          <a:xfrm>
            <a:off x="16383001" y="6354761"/>
            <a:ext cx="2743201" cy="366712"/>
          </a:xfrm>
          <a:prstGeom prst="roundRect">
            <a:avLst>
              <a:gd name="adj" fmla="val 500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80839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ounded Rectangle 6"/>
          <p:cNvSpPr/>
          <p:nvPr userDrawn="1"/>
        </p:nvSpPr>
        <p:spPr>
          <a:xfrm>
            <a:off x="838200" y="365125"/>
            <a:ext cx="10515600" cy="1323975"/>
          </a:xfrm>
          <a:prstGeom prst="roundRect">
            <a:avLst>
              <a:gd name="adj" fmla="val 137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userDrawn="1"/>
        </p:nvSpPr>
        <p:spPr>
          <a:xfrm>
            <a:off x="838200" y="1824037"/>
            <a:ext cx="10515600" cy="4352926"/>
          </a:xfrm>
          <a:prstGeom prst="roundRect">
            <a:avLst>
              <a:gd name="adj" fmla="val 4364"/>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userDrawn="1"/>
        </p:nvSpPr>
        <p:spPr>
          <a:xfrm>
            <a:off x="838199" y="6354761"/>
            <a:ext cx="2743201" cy="366712"/>
          </a:xfrm>
          <a:prstGeom prst="roundRect">
            <a:avLst>
              <a:gd name="adj" fmla="val 500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userDrawn="1"/>
        </p:nvSpPr>
        <p:spPr>
          <a:xfrm>
            <a:off x="8610600" y="6354761"/>
            <a:ext cx="2743201" cy="366712"/>
          </a:xfrm>
          <a:prstGeom prst="roundRect">
            <a:avLst>
              <a:gd name="adj" fmla="val 500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userDrawn="1"/>
        </p:nvSpPr>
        <p:spPr>
          <a:xfrm>
            <a:off x="4038599" y="6354761"/>
            <a:ext cx="4114801" cy="366712"/>
          </a:xfrm>
          <a:prstGeom prst="roundRect">
            <a:avLst>
              <a:gd name="adj" fmla="val 500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lIns="360000" rIns="360000"/>
          <a:lstStyle/>
          <a:p>
            <a:r>
              <a:rPr lang="en-US" dirty="0"/>
              <a:t>Click to edit Master title style</a:t>
            </a:r>
            <a:endParaRPr lang="en-AU" dirty="0"/>
          </a:p>
        </p:txBody>
      </p:sp>
      <p:sp>
        <p:nvSpPr>
          <p:cNvPr id="3" name="Content Placeholder 2"/>
          <p:cNvSpPr>
            <a:spLocks noGrp="1"/>
          </p:cNvSpPr>
          <p:nvPr>
            <p:ph idx="1"/>
          </p:nvPr>
        </p:nvSpPr>
        <p:spPr>
          <a:xfrm>
            <a:off x="838200" y="18256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a:xfrm>
            <a:off x="838200" y="6356349"/>
            <a:ext cx="2743200" cy="365125"/>
          </a:xfrm>
        </p:spPr>
        <p:txBody>
          <a:bodyPr/>
          <a:lstStyle/>
          <a:p>
            <a:fld id="{023438A7-9D79-46EC-9102-AAC271FEAD7A}" type="datetime1">
              <a:rPr lang="en-AU" smtClean="0"/>
              <a:t>18/04/2019</a:t>
            </a:fld>
            <a:endParaRPr lang="en-AU" dirty="0"/>
          </a:p>
        </p:txBody>
      </p:sp>
      <p:sp>
        <p:nvSpPr>
          <p:cNvPr id="5" name="Footer Placeholder 4"/>
          <p:cNvSpPr>
            <a:spLocks noGrp="1"/>
          </p:cNvSpPr>
          <p:nvPr>
            <p:ph type="ftr" sz="quarter" idx="11"/>
          </p:nvPr>
        </p:nvSpPr>
        <p:spPr/>
        <p:txBody>
          <a:bodyPr/>
          <a:lstStyle/>
          <a:p>
            <a:r>
              <a:rPr lang="en-AU"/>
              <a:t>6. Routing Protocols and IPv6</a:t>
            </a:r>
            <a:endParaRPr lang="en-AU" dirty="0"/>
          </a:p>
        </p:txBody>
      </p:sp>
      <p:sp>
        <p:nvSpPr>
          <p:cNvPr id="6" name="Slide Number Placeholder 5"/>
          <p:cNvSpPr>
            <a:spLocks noGrp="1"/>
          </p:cNvSpPr>
          <p:nvPr>
            <p:ph type="sldNum" sz="quarter" idx="12"/>
          </p:nvPr>
        </p:nvSpPr>
        <p:spPr/>
        <p:txBody>
          <a:bodyPr/>
          <a:lstStyle/>
          <a:p>
            <a:fld id="{C3501C34-4E04-4A50-AB5F-52F893F3A945}" type="slidenum">
              <a:rPr lang="en-AU" smtClean="0"/>
              <a:t>‹#›</a:t>
            </a:fld>
            <a:endParaRPr lang="en-AU"/>
          </a:p>
        </p:txBody>
      </p:sp>
      <p:sp>
        <p:nvSpPr>
          <p:cNvPr id="12" name="Rounded Rectangle 11"/>
          <p:cNvSpPr/>
          <p:nvPr userDrawn="1"/>
        </p:nvSpPr>
        <p:spPr>
          <a:xfrm>
            <a:off x="16383001" y="6354761"/>
            <a:ext cx="2743201" cy="366712"/>
          </a:xfrm>
          <a:prstGeom prst="roundRect">
            <a:avLst>
              <a:gd name="adj" fmla="val 500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82693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D46676-0CC5-4FBD-90E5-90119A01980C}" type="datetime1">
              <a:rPr lang="en-AU" smtClean="0"/>
              <a:t>18/04/2019</a:t>
            </a:fld>
            <a:endParaRPr lang="en-AU"/>
          </a:p>
        </p:txBody>
      </p:sp>
      <p:sp>
        <p:nvSpPr>
          <p:cNvPr id="5" name="Footer Placeholder 4"/>
          <p:cNvSpPr>
            <a:spLocks noGrp="1"/>
          </p:cNvSpPr>
          <p:nvPr>
            <p:ph type="ftr" sz="quarter" idx="11"/>
          </p:nvPr>
        </p:nvSpPr>
        <p:spPr/>
        <p:txBody>
          <a:bodyPr/>
          <a:lstStyle/>
          <a:p>
            <a:r>
              <a:rPr lang="en-AU"/>
              <a:t>6. Routing Protocols and IPv6</a:t>
            </a:r>
          </a:p>
        </p:txBody>
      </p:sp>
      <p:sp>
        <p:nvSpPr>
          <p:cNvPr id="6" name="Slide Number Placeholder 5"/>
          <p:cNvSpPr>
            <a:spLocks noGrp="1"/>
          </p:cNvSpPr>
          <p:nvPr>
            <p:ph type="sldNum" sz="quarter" idx="12"/>
          </p:nvPr>
        </p:nvSpPr>
        <p:spPr/>
        <p:txBody>
          <a:bodyPr/>
          <a:lstStyle/>
          <a:p>
            <a:fld id="{C3501C34-4E04-4A50-AB5F-52F893F3A945}" type="slidenum">
              <a:rPr lang="en-AU" smtClean="0"/>
              <a:t>‹#›</a:t>
            </a:fld>
            <a:endParaRPr lang="en-AU"/>
          </a:p>
        </p:txBody>
      </p:sp>
    </p:spTree>
    <p:extLst>
      <p:ext uri="{BB962C8B-B14F-4D97-AF65-F5344CB8AC3E}">
        <p14:creationId xmlns:p14="http://schemas.microsoft.com/office/powerpoint/2010/main" val="134479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6C2D1C1B-1920-44FE-845D-FE97A016166F}" type="datetime1">
              <a:rPr lang="en-AU" smtClean="0"/>
              <a:t>18/04/2019</a:t>
            </a:fld>
            <a:endParaRPr lang="en-AU"/>
          </a:p>
        </p:txBody>
      </p:sp>
      <p:sp>
        <p:nvSpPr>
          <p:cNvPr id="6" name="Footer Placeholder 5"/>
          <p:cNvSpPr>
            <a:spLocks noGrp="1"/>
          </p:cNvSpPr>
          <p:nvPr>
            <p:ph type="ftr" sz="quarter" idx="11"/>
          </p:nvPr>
        </p:nvSpPr>
        <p:spPr/>
        <p:txBody>
          <a:bodyPr/>
          <a:lstStyle/>
          <a:p>
            <a:r>
              <a:rPr lang="en-AU"/>
              <a:t>6. Routing Protocols and IPv6</a:t>
            </a:r>
          </a:p>
        </p:txBody>
      </p:sp>
      <p:sp>
        <p:nvSpPr>
          <p:cNvPr id="7" name="Slide Number Placeholder 6"/>
          <p:cNvSpPr>
            <a:spLocks noGrp="1"/>
          </p:cNvSpPr>
          <p:nvPr>
            <p:ph type="sldNum" sz="quarter" idx="12"/>
          </p:nvPr>
        </p:nvSpPr>
        <p:spPr/>
        <p:txBody>
          <a:bodyPr/>
          <a:lstStyle/>
          <a:p>
            <a:fld id="{C3501C34-4E04-4A50-AB5F-52F893F3A945}" type="slidenum">
              <a:rPr lang="en-AU" smtClean="0"/>
              <a:t>‹#›</a:t>
            </a:fld>
            <a:endParaRPr lang="en-AU"/>
          </a:p>
        </p:txBody>
      </p:sp>
    </p:spTree>
    <p:extLst>
      <p:ext uri="{BB962C8B-B14F-4D97-AF65-F5344CB8AC3E}">
        <p14:creationId xmlns:p14="http://schemas.microsoft.com/office/powerpoint/2010/main" val="3875718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339C38FD-84AA-419E-B387-F3D83FA7750B}" type="datetime1">
              <a:rPr lang="en-AU" smtClean="0"/>
              <a:t>18/04/2019</a:t>
            </a:fld>
            <a:endParaRPr lang="en-AU"/>
          </a:p>
        </p:txBody>
      </p:sp>
      <p:sp>
        <p:nvSpPr>
          <p:cNvPr id="8" name="Footer Placeholder 7"/>
          <p:cNvSpPr>
            <a:spLocks noGrp="1"/>
          </p:cNvSpPr>
          <p:nvPr>
            <p:ph type="ftr" sz="quarter" idx="11"/>
          </p:nvPr>
        </p:nvSpPr>
        <p:spPr/>
        <p:txBody>
          <a:bodyPr/>
          <a:lstStyle/>
          <a:p>
            <a:r>
              <a:rPr lang="en-AU"/>
              <a:t>6. Routing Protocols and IPv6</a:t>
            </a:r>
          </a:p>
        </p:txBody>
      </p:sp>
      <p:sp>
        <p:nvSpPr>
          <p:cNvPr id="9" name="Slide Number Placeholder 8"/>
          <p:cNvSpPr>
            <a:spLocks noGrp="1"/>
          </p:cNvSpPr>
          <p:nvPr>
            <p:ph type="sldNum" sz="quarter" idx="12"/>
          </p:nvPr>
        </p:nvSpPr>
        <p:spPr/>
        <p:txBody>
          <a:bodyPr/>
          <a:lstStyle/>
          <a:p>
            <a:fld id="{C3501C34-4E04-4A50-AB5F-52F893F3A945}" type="slidenum">
              <a:rPr lang="en-AU" smtClean="0"/>
              <a:t>‹#›</a:t>
            </a:fld>
            <a:endParaRPr lang="en-AU"/>
          </a:p>
        </p:txBody>
      </p:sp>
    </p:spTree>
    <p:extLst>
      <p:ext uri="{BB962C8B-B14F-4D97-AF65-F5344CB8AC3E}">
        <p14:creationId xmlns:p14="http://schemas.microsoft.com/office/powerpoint/2010/main" val="3664015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ounded Rectangle 5"/>
          <p:cNvSpPr/>
          <p:nvPr userDrawn="1"/>
        </p:nvSpPr>
        <p:spPr>
          <a:xfrm>
            <a:off x="838200" y="365125"/>
            <a:ext cx="10515600" cy="1323975"/>
          </a:xfrm>
          <a:prstGeom prst="roundRect">
            <a:avLst>
              <a:gd name="adj" fmla="val 137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userDrawn="1"/>
        </p:nvSpPr>
        <p:spPr>
          <a:xfrm>
            <a:off x="838199" y="6354761"/>
            <a:ext cx="2743201" cy="366712"/>
          </a:xfrm>
          <a:prstGeom prst="roundRect">
            <a:avLst>
              <a:gd name="adj" fmla="val 500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8610600" y="6354761"/>
            <a:ext cx="2743201" cy="366712"/>
          </a:xfrm>
          <a:prstGeom prst="roundRect">
            <a:avLst>
              <a:gd name="adj" fmla="val 500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userDrawn="1"/>
        </p:nvSpPr>
        <p:spPr>
          <a:xfrm>
            <a:off x="4038599" y="6354761"/>
            <a:ext cx="4114801" cy="366712"/>
          </a:xfrm>
          <a:prstGeom prst="roundRect">
            <a:avLst>
              <a:gd name="adj" fmla="val 50000"/>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097B0332-A8EA-4CEE-92AC-CB73060938F6}" type="datetime1">
              <a:rPr lang="en-AU" smtClean="0"/>
              <a:t>18/04/2019</a:t>
            </a:fld>
            <a:endParaRPr lang="en-AU"/>
          </a:p>
        </p:txBody>
      </p:sp>
      <p:sp>
        <p:nvSpPr>
          <p:cNvPr id="4" name="Footer Placeholder 3"/>
          <p:cNvSpPr>
            <a:spLocks noGrp="1"/>
          </p:cNvSpPr>
          <p:nvPr>
            <p:ph type="ftr" sz="quarter" idx="11"/>
          </p:nvPr>
        </p:nvSpPr>
        <p:spPr/>
        <p:txBody>
          <a:bodyPr/>
          <a:lstStyle/>
          <a:p>
            <a:r>
              <a:rPr lang="en-AU"/>
              <a:t>6. Routing Protocols and IPv6</a:t>
            </a:r>
          </a:p>
        </p:txBody>
      </p:sp>
      <p:sp>
        <p:nvSpPr>
          <p:cNvPr id="5" name="Slide Number Placeholder 4"/>
          <p:cNvSpPr>
            <a:spLocks noGrp="1"/>
          </p:cNvSpPr>
          <p:nvPr>
            <p:ph type="sldNum" sz="quarter" idx="12"/>
          </p:nvPr>
        </p:nvSpPr>
        <p:spPr/>
        <p:txBody>
          <a:bodyPr/>
          <a:lstStyle/>
          <a:p>
            <a:fld id="{C3501C34-4E04-4A50-AB5F-52F893F3A945}" type="slidenum">
              <a:rPr lang="en-AU" smtClean="0"/>
              <a:t>‹#›</a:t>
            </a:fld>
            <a:endParaRPr lang="en-AU"/>
          </a:p>
        </p:txBody>
      </p:sp>
    </p:spTree>
    <p:extLst>
      <p:ext uri="{BB962C8B-B14F-4D97-AF65-F5344CB8AC3E}">
        <p14:creationId xmlns:p14="http://schemas.microsoft.com/office/powerpoint/2010/main" val="236908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F00D16-B488-4430-8D1B-45E72D39AB17}" type="datetime1">
              <a:rPr lang="en-AU" smtClean="0"/>
              <a:t>18/04/2019</a:t>
            </a:fld>
            <a:endParaRPr lang="en-AU"/>
          </a:p>
        </p:txBody>
      </p:sp>
      <p:sp>
        <p:nvSpPr>
          <p:cNvPr id="3" name="Footer Placeholder 2"/>
          <p:cNvSpPr>
            <a:spLocks noGrp="1"/>
          </p:cNvSpPr>
          <p:nvPr>
            <p:ph type="ftr" sz="quarter" idx="11"/>
          </p:nvPr>
        </p:nvSpPr>
        <p:spPr/>
        <p:txBody>
          <a:bodyPr/>
          <a:lstStyle/>
          <a:p>
            <a:r>
              <a:rPr lang="en-AU"/>
              <a:t>6. Routing Protocols and IPv6</a:t>
            </a:r>
          </a:p>
        </p:txBody>
      </p:sp>
      <p:sp>
        <p:nvSpPr>
          <p:cNvPr id="4" name="Slide Number Placeholder 3"/>
          <p:cNvSpPr>
            <a:spLocks noGrp="1"/>
          </p:cNvSpPr>
          <p:nvPr>
            <p:ph type="sldNum" sz="quarter" idx="12"/>
          </p:nvPr>
        </p:nvSpPr>
        <p:spPr/>
        <p:txBody>
          <a:bodyPr/>
          <a:lstStyle/>
          <a:p>
            <a:fld id="{C3501C34-4E04-4A50-AB5F-52F893F3A945}" type="slidenum">
              <a:rPr lang="en-AU" smtClean="0"/>
              <a:t>‹#›</a:t>
            </a:fld>
            <a:endParaRPr lang="en-AU"/>
          </a:p>
        </p:txBody>
      </p:sp>
    </p:spTree>
    <p:extLst>
      <p:ext uri="{BB962C8B-B14F-4D97-AF65-F5344CB8AC3E}">
        <p14:creationId xmlns:p14="http://schemas.microsoft.com/office/powerpoint/2010/main" val="2387412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A3CBA3-6359-4161-BFFA-52F41BD1EF53}" type="datetime1">
              <a:rPr lang="en-AU" smtClean="0"/>
              <a:t>18/04/2019</a:t>
            </a:fld>
            <a:endParaRPr lang="en-AU"/>
          </a:p>
        </p:txBody>
      </p:sp>
      <p:sp>
        <p:nvSpPr>
          <p:cNvPr id="6" name="Footer Placeholder 5"/>
          <p:cNvSpPr>
            <a:spLocks noGrp="1"/>
          </p:cNvSpPr>
          <p:nvPr>
            <p:ph type="ftr" sz="quarter" idx="11"/>
          </p:nvPr>
        </p:nvSpPr>
        <p:spPr/>
        <p:txBody>
          <a:bodyPr/>
          <a:lstStyle/>
          <a:p>
            <a:r>
              <a:rPr lang="en-AU"/>
              <a:t>6. Routing Protocols and IPv6</a:t>
            </a:r>
          </a:p>
        </p:txBody>
      </p:sp>
      <p:sp>
        <p:nvSpPr>
          <p:cNvPr id="7" name="Slide Number Placeholder 6"/>
          <p:cNvSpPr>
            <a:spLocks noGrp="1"/>
          </p:cNvSpPr>
          <p:nvPr>
            <p:ph type="sldNum" sz="quarter" idx="12"/>
          </p:nvPr>
        </p:nvSpPr>
        <p:spPr/>
        <p:txBody>
          <a:bodyPr/>
          <a:lstStyle/>
          <a:p>
            <a:fld id="{C3501C34-4E04-4A50-AB5F-52F893F3A945}" type="slidenum">
              <a:rPr lang="en-AU" smtClean="0"/>
              <a:t>‹#›</a:t>
            </a:fld>
            <a:endParaRPr lang="en-AU"/>
          </a:p>
        </p:txBody>
      </p:sp>
    </p:spTree>
    <p:extLst>
      <p:ext uri="{BB962C8B-B14F-4D97-AF65-F5344CB8AC3E}">
        <p14:creationId xmlns:p14="http://schemas.microsoft.com/office/powerpoint/2010/main" val="82568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8FD475-1F6A-4AD2-8140-987EEC2F2950}" type="datetime1">
              <a:rPr lang="en-AU" smtClean="0"/>
              <a:t>18/04/2019</a:t>
            </a:fld>
            <a:endParaRPr lang="en-AU"/>
          </a:p>
        </p:txBody>
      </p:sp>
      <p:sp>
        <p:nvSpPr>
          <p:cNvPr id="6" name="Footer Placeholder 5"/>
          <p:cNvSpPr>
            <a:spLocks noGrp="1"/>
          </p:cNvSpPr>
          <p:nvPr>
            <p:ph type="ftr" sz="quarter" idx="11"/>
          </p:nvPr>
        </p:nvSpPr>
        <p:spPr/>
        <p:txBody>
          <a:bodyPr/>
          <a:lstStyle/>
          <a:p>
            <a:r>
              <a:rPr lang="en-AU"/>
              <a:t>6. Routing Protocols and IPv6</a:t>
            </a:r>
          </a:p>
        </p:txBody>
      </p:sp>
      <p:sp>
        <p:nvSpPr>
          <p:cNvPr id="7" name="Slide Number Placeholder 6"/>
          <p:cNvSpPr>
            <a:spLocks noGrp="1"/>
          </p:cNvSpPr>
          <p:nvPr>
            <p:ph type="sldNum" sz="quarter" idx="12"/>
          </p:nvPr>
        </p:nvSpPr>
        <p:spPr/>
        <p:txBody>
          <a:bodyPr/>
          <a:lstStyle/>
          <a:p>
            <a:fld id="{C3501C34-4E04-4A50-AB5F-52F893F3A945}" type="slidenum">
              <a:rPr lang="en-AU" smtClean="0"/>
              <a:t>‹#›</a:t>
            </a:fld>
            <a:endParaRPr lang="en-AU"/>
          </a:p>
        </p:txBody>
      </p:sp>
    </p:spTree>
    <p:extLst>
      <p:ext uri="{BB962C8B-B14F-4D97-AF65-F5344CB8AC3E}">
        <p14:creationId xmlns:p14="http://schemas.microsoft.com/office/powerpoint/2010/main" val="2577104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blipFill dpi="0" rotWithShape="1">
            <a:blip r:embed="rId13">
              <a:alphaModFix amt="5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p:cNvSpPr>
            <a:spLocks noGrp="1"/>
          </p:cNvSpPr>
          <p:nvPr>
            <p:ph type="title"/>
          </p:nvPr>
        </p:nvSpPr>
        <p:spPr>
          <a:xfrm>
            <a:off x="838200" y="365125"/>
            <a:ext cx="10515600" cy="1325563"/>
          </a:xfrm>
          <a:prstGeom prst="rect">
            <a:avLst/>
          </a:prstGeom>
        </p:spPr>
        <p:txBody>
          <a:bodyPr vert="horz" lIns="180000" tIns="180000" rIns="180000" bIns="18000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838200" y="1825625"/>
            <a:ext cx="10515600" cy="4351338"/>
          </a:xfrm>
          <a:prstGeom prst="rect">
            <a:avLst/>
          </a:prstGeom>
        </p:spPr>
        <p:txBody>
          <a:bodyPr vert="horz" lIns="180000" tIns="180000" rIns="180000" bIns="18000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180000" tIns="46800" rIns="180000" bIns="45720" rtlCol="0" anchor="ctr"/>
          <a:lstStyle>
            <a:lvl1pPr algn="l">
              <a:defRPr sz="1200">
                <a:solidFill>
                  <a:schemeClr val="tx1">
                    <a:tint val="75000"/>
                  </a:schemeClr>
                </a:solidFill>
              </a:defRPr>
            </a:lvl1pPr>
          </a:lstStyle>
          <a:p>
            <a:fld id="{A9FA8D1E-AB5E-49BB-9D86-1BCB2F386170}" type="datetime1">
              <a:rPr lang="en-AU" smtClean="0"/>
              <a:t>18/04/2019</a:t>
            </a:fld>
            <a:endParaRPr lang="en-AU"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180000" tIns="46800" rIns="180000" bIns="45720" rtlCol="0" anchor="ctr"/>
          <a:lstStyle>
            <a:lvl1pPr algn="ctr">
              <a:defRPr sz="1200">
                <a:solidFill>
                  <a:schemeClr val="tx1">
                    <a:tint val="75000"/>
                  </a:schemeClr>
                </a:solidFill>
              </a:defRPr>
            </a:lvl1pPr>
          </a:lstStyle>
          <a:p>
            <a:r>
              <a:rPr lang="en-AU"/>
              <a:t>6. Routing Protocols and IPv6</a:t>
            </a:r>
            <a:endParaRPr lang="en-AU"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180000" tIns="46800" rIns="180000" bIns="45720" rtlCol="0" anchor="ctr"/>
          <a:lstStyle>
            <a:lvl1pPr algn="r">
              <a:defRPr sz="1200">
                <a:solidFill>
                  <a:schemeClr val="tx1">
                    <a:tint val="75000"/>
                  </a:schemeClr>
                </a:solidFill>
              </a:defRPr>
            </a:lvl1pPr>
          </a:lstStyle>
          <a:p>
            <a:fld id="{C3501C34-4E04-4A50-AB5F-52F893F3A945}" type="slidenum">
              <a:rPr lang="en-AU" smtClean="0"/>
              <a:t>‹#›</a:t>
            </a:fld>
            <a:endParaRPr lang="en-AU" dirty="0"/>
          </a:p>
        </p:txBody>
      </p:sp>
    </p:spTree>
    <p:extLst>
      <p:ext uri="{BB962C8B-B14F-4D97-AF65-F5344CB8AC3E}">
        <p14:creationId xmlns:p14="http://schemas.microsoft.com/office/powerpoint/2010/main" val="2844744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B2226"/>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4685" y="117231"/>
            <a:ext cx="5140148" cy="6615967"/>
          </a:xfrm>
          <a:prstGeom prst="rect">
            <a:avLst/>
          </a:prstGeom>
        </p:spPr>
      </p:pic>
    </p:spTree>
    <p:extLst>
      <p:ext uri="{BB962C8B-B14F-4D97-AF65-F5344CB8AC3E}">
        <p14:creationId xmlns:p14="http://schemas.microsoft.com/office/powerpoint/2010/main" val="2188318624"/>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png"/><Relationship Id="rId7" Type="http://schemas.openxmlformats.org/officeDocument/2006/relationships/image" Target="../media/image46.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emf"/></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3.wmf"/><Relationship Id="rId5" Type="http://schemas.openxmlformats.org/officeDocument/2006/relationships/image" Target="../media/image76.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emf"/></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SIT202 Computer Networks</a:t>
            </a:r>
          </a:p>
        </p:txBody>
      </p:sp>
      <p:sp>
        <p:nvSpPr>
          <p:cNvPr id="3" name="Subtitle 2"/>
          <p:cNvSpPr>
            <a:spLocks noGrp="1"/>
          </p:cNvSpPr>
          <p:nvPr>
            <p:ph type="subTitle" idx="1"/>
          </p:nvPr>
        </p:nvSpPr>
        <p:spPr/>
        <p:txBody>
          <a:bodyPr/>
          <a:lstStyle/>
          <a:p>
            <a:r>
              <a:rPr lang="en-AU" dirty="0"/>
              <a:t>Session 6. Routing Protocols and IPv6</a:t>
            </a:r>
          </a:p>
        </p:txBody>
      </p:sp>
    </p:spTree>
    <p:extLst>
      <p:ext uri="{BB962C8B-B14F-4D97-AF65-F5344CB8AC3E}">
        <p14:creationId xmlns:p14="http://schemas.microsoft.com/office/powerpoint/2010/main" val="11746455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Routing Algorithms (Distance </a:t>
            </a:r>
            <a:r>
              <a:rPr lang="en-AU" dirty="0" smtClean="0"/>
              <a:t>vector)</a:t>
            </a:r>
            <a:endParaRPr lang="en-AU" dirty="0"/>
          </a:p>
        </p:txBody>
      </p:sp>
      <p:sp>
        <p:nvSpPr>
          <p:cNvPr id="3" name="Content Placeholder 2"/>
          <p:cNvSpPr>
            <a:spLocks noGrp="1"/>
          </p:cNvSpPr>
          <p:nvPr>
            <p:ph idx="1"/>
          </p:nvPr>
        </p:nvSpPr>
        <p:spPr/>
        <p:txBody>
          <a:bodyPr/>
          <a:lstStyle/>
          <a:p>
            <a:r>
              <a:rPr lang="en-AU" dirty="0"/>
              <a:t>Distance-vector routing relies on two mechanisms:</a:t>
            </a:r>
          </a:p>
          <a:p>
            <a:pPr marL="914400" lvl="1" indent="-457200">
              <a:buFont typeface="+mj-lt"/>
              <a:buAutoNum type="arabicPeriod" startAt="2"/>
            </a:pPr>
            <a:r>
              <a:rPr lang="en-AU" dirty="0"/>
              <a:t>The </a:t>
            </a:r>
            <a:r>
              <a:rPr lang="en-AU" i="1" u="sng" dirty="0"/>
              <a:t>distance vector</a:t>
            </a:r>
            <a:r>
              <a:rPr lang="en-AU" dirty="0"/>
              <a:t> is an array which represents the known distances (not the paths) to remote networks from a particular source</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10</a:t>
            </a:fld>
            <a:endParaRPr lang="en-AU"/>
          </a:p>
        </p:txBody>
      </p:sp>
      <p:grpSp>
        <p:nvGrpSpPr>
          <p:cNvPr id="10" name="Group 9"/>
          <p:cNvGrpSpPr/>
          <p:nvPr/>
        </p:nvGrpSpPr>
        <p:grpSpPr>
          <a:xfrm>
            <a:off x="4826576" y="3136603"/>
            <a:ext cx="7144514" cy="2923953"/>
            <a:chOff x="1935126" y="3147237"/>
            <a:chExt cx="6751673" cy="2987749"/>
          </a:xfrm>
        </p:grpSpPr>
        <p:sp>
          <p:nvSpPr>
            <p:cNvPr id="9" name="Rectangle 8"/>
            <p:cNvSpPr/>
            <p:nvPr/>
          </p:nvSpPr>
          <p:spPr>
            <a:xfrm>
              <a:off x="1935126" y="3147237"/>
              <a:ext cx="6751673" cy="298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226" y="3473671"/>
              <a:ext cx="3399296" cy="218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102" y="3190526"/>
              <a:ext cx="2892498" cy="291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p:cNvPicPr>
            <a:picLocks noChangeAspect="1"/>
          </p:cNvPicPr>
          <p:nvPr/>
        </p:nvPicPr>
        <p:blipFill>
          <a:blip r:embed="rId4"/>
          <a:stretch>
            <a:fillRect/>
          </a:stretch>
        </p:blipFill>
        <p:spPr>
          <a:xfrm>
            <a:off x="1211448" y="3188496"/>
            <a:ext cx="3209925" cy="1419225"/>
          </a:xfrm>
          <a:prstGeom prst="rect">
            <a:avLst/>
          </a:prstGeom>
        </p:spPr>
      </p:pic>
      <p:sp>
        <p:nvSpPr>
          <p:cNvPr id="11" name="Line Callout 1 (Border and Accent Bar) 10"/>
          <p:cNvSpPr/>
          <p:nvPr/>
        </p:nvSpPr>
        <p:spPr>
          <a:xfrm>
            <a:off x="8068165" y="3250876"/>
            <a:ext cx="1783406" cy="700638"/>
          </a:xfrm>
          <a:prstGeom prst="accentBorderCallout1">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7=Distance from A to C</a:t>
            </a:r>
            <a:endParaRPr lang="en-AU" dirty="0">
              <a:solidFill>
                <a:schemeClr val="tx1"/>
              </a:solidFill>
            </a:endParaRPr>
          </a:p>
        </p:txBody>
      </p:sp>
    </p:spTree>
    <p:extLst>
      <p:ext uri="{BB962C8B-B14F-4D97-AF65-F5344CB8AC3E}">
        <p14:creationId xmlns:p14="http://schemas.microsoft.com/office/powerpoint/2010/main" val="38619225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Routing Algorithms(Distance vector)</a:t>
            </a:r>
          </a:p>
        </p:txBody>
      </p:sp>
      <p:sp>
        <p:nvSpPr>
          <p:cNvPr id="3" name="Content Placeholder 2"/>
          <p:cNvSpPr>
            <a:spLocks noGrp="1"/>
          </p:cNvSpPr>
          <p:nvPr>
            <p:ph idx="1"/>
          </p:nvPr>
        </p:nvSpPr>
        <p:spPr>
          <a:xfrm>
            <a:off x="838200" y="1825625"/>
            <a:ext cx="6484594" cy="4351338"/>
          </a:xfrm>
        </p:spPr>
        <p:txBody>
          <a:bodyPr/>
          <a:lstStyle/>
          <a:p>
            <a:r>
              <a:rPr lang="en-AU" dirty="0"/>
              <a:t>Distance vectors are initialised and</a:t>
            </a:r>
            <a:br>
              <a:rPr lang="en-AU" dirty="0"/>
            </a:br>
            <a:r>
              <a:rPr lang="en-AU" dirty="0"/>
              <a:t>exchanged as discussed before to </a:t>
            </a:r>
            <a:br>
              <a:rPr lang="en-AU" dirty="0"/>
            </a:br>
            <a:r>
              <a:rPr lang="en-AU" dirty="0"/>
              <a:t>construct of complete trees</a:t>
            </a:r>
          </a:p>
          <a:p>
            <a:pPr lvl="1"/>
            <a:r>
              <a:rPr lang="en-AU" dirty="0"/>
              <a:t>Initial </a:t>
            </a:r>
            <a:r>
              <a:rPr lang="en-AU" dirty="0" err="1"/>
              <a:t>startup</a:t>
            </a:r>
            <a:r>
              <a:rPr lang="en-AU" dirty="0" smtClean="0"/>
              <a:t>…</a:t>
            </a:r>
          </a:p>
          <a:p>
            <a:pPr lvl="1"/>
            <a:r>
              <a:rPr lang="en-AU" dirty="0" smtClean="0"/>
              <a:t>Initially, consider the nodes which are directly connected and take the distance.</a:t>
            </a:r>
          </a:p>
          <a:p>
            <a:pPr lvl="1"/>
            <a:r>
              <a:rPr lang="en-AU" dirty="0" smtClean="0"/>
              <a:t>Other distance, take as infinity</a:t>
            </a:r>
            <a:endParaRPr lang="en-AU" dirty="0"/>
          </a:p>
        </p:txBody>
      </p:sp>
      <p:sp>
        <p:nvSpPr>
          <p:cNvPr id="4" name="Footer Placeholder 3"/>
          <p:cNvSpPr>
            <a:spLocks noGrp="1"/>
          </p:cNvSpPr>
          <p:nvPr>
            <p:ph type="ftr" sz="quarter" idx="11"/>
          </p:nvPr>
        </p:nvSpPr>
        <p:spPr/>
        <p:txBody>
          <a:bodyPr/>
          <a:lstStyle/>
          <a:p>
            <a:r>
              <a:rPr lang="en-AU" dirty="0"/>
              <a:t>6. Routing Protocols and IPv6</a:t>
            </a:r>
          </a:p>
        </p:txBody>
      </p:sp>
      <p:sp>
        <p:nvSpPr>
          <p:cNvPr id="5" name="Slide Number Placeholder 4"/>
          <p:cNvSpPr>
            <a:spLocks noGrp="1"/>
          </p:cNvSpPr>
          <p:nvPr>
            <p:ph type="sldNum" sz="quarter" idx="12"/>
          </p:nvPr>
        </p:nvSpPr>
        <p:spPr/>
        <p:txBody>
          <a:bodyPr/>
          <a:lstStyle/>
          <a:p>
            <a:fld id="{C3501C34-4E04-4A50-AB5F-52F893F3A945}" type="slidenum">
              <a:rPr lang="en-AU" smtClean="0"/>
              <a:t>11</a:t>
            </a:fld>
            <a:endParaRPr lang="en-AU"/>
          </a:p>
        </p:txBody>
      </p:sp>
      <p:grpSp>
        <p:nvGrpSpPr>
          <p:cNvPr id="15" name="Group 14"/>
          <p:cNvGrpSpPr/>
          <p:nvPr/>
        </p:nvGrpSpPr>
        <p:grpSpPr>
          <a:xfrm>
            <a:off x="7322794" y="1918119"/>
            <a:ext cx="4742120" cy="4166349"/>
            <a:chOff x="1467293" y="988828"/>
            <a:chExt cx="6305106" cy="5539563"/>
          </a:xfrm>
        </p:grpSpPr>
        <p:sp>
          <p:nvSpPr>
            <p:cNvPr id="14" name="Rectangle 13"/>
            <p:cNvSpPr/>
            <p:nvPr/>
          </p:nvSpPr>
          <p:spPr>
            <a:xfrm>
              <a:off x="1467293" y="988828"/>
              <a:ext cx="6305106" cy="5539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7175" y="1028700"/>
              <a:ext cx="611188"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5000" y="1028700"/>
              <a:ext cx="611188"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9025" y="1012825"/>
              <a:ext cx="6096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5488" y="3074988"/>
              <a:ext cx="609600"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2413" y="5041900"/>
              <a:ext cx="6207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70238" y="5041900"/>
              <a:ext cx="6207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43475" y="5041900"/>
              <a:ext cx="619125"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3063" y="2757488"/>
              <a:ext cx="52149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992760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73266"/>
            <a:ext cx="12192000" cy="64847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0" y="39071"/>
            <a:ext cx="12192000" cy="470720"/>
          </a:xfrm>
          <a:solidFill>
            <a:schemeClr val="bg1"/>
          </a:solidFill>
        </p:spPr>
        <p:txBody>
          <a:bodyPr>
            <a:normAutofit fontScale="90000"/>
          </a:bodyPr>
          <a:lstStyle/>
          <a:p>
            <a:r>
              <a:rPr lang="en-AU" dirty="0"/>
              <a:t>Routing Algorithms (Distance vector)</a:t>
            </a:r>
          </a:p>
        </p:txBody>
      </p:sp>
      <p:sp>
        <p:nvSpPr>
          <p:cNvPr id="3" name="Content Placeholder 2"/>
          <p:cNvSpPr>
            <a:spLocks noGrp="1"/>
          </p:cNvSpPr>
          <p:nvPr>
            <p:ph idx="1"/>
          </p:nvPr>
        </p:nvSpPr>
        <p:spPr>
          <a:xfrm>
            <a:off x="7608" y="519389"/>
            <a:ext cx="12184392" cy="4351338"/>
          </a:xfrm>
        </p:spPr>
        <p:txBody>
          <a:bodyPr>
            <a:normAutofit/>
          </a:bodyPr>
          <a:lstStyle/>
          <a:p>
            <a:r>
              <a:rPr lang="en-AU" sz="2400" dirty="0"/>
              <a:t>Distance vectors are initialised </a:t>
            </a:r>
            <a:r>
              <a:rPr lang="en-AU" sz="2400" dirty="0" smtClean="0"/>
              <a:t>and exchanged </a:t>
            </a:r>
            <a:r>
              <a:rPr lang="en-AU" sz="2400" dirty="0"/>
              <a:t>as discussed before to </a:t>
            </a:r>
            <a:r>
              <a:rPr lang="en-AU" sz="2400" dirty="0" smtClean="0"/>
              <a:t>construct </a:t>
            </a:r>
            <a:r>
              <a:rPr lang="en-AU" sz="2400" dirty="0"/>
              <a:t>of complete </a:t>
            </a:r>
            <a:r>
              <a:rPr lang="en-AU" sz="2400" dirty="0" smtClean="0"/>
              <a:t>trees. </a:t>
            </a:r>
          </a:p>
          <a:p>
            <a:r>
              <a:rPr lang="en-AU" sz="2400" dirty="0" smtClean="0"/>
              <a:t>In figure a, B receives an update from A , then B updates its own table if it finds any distance to other </a:t>
            </a:r>
            <a:r>
              <a:rPr lang="en-AU" sz="2400" dirty="0"/>
              <a:t>nodes through A from </a:t>
            </a:r>
            <a:r>
              <a:rPr lang="en-AU" sz="2400" dirty="0" smtClean="0"/>
              <a:t>B becomes less than its current value.</a:t>
            </a:r>
          </a:p>
          <a:p>
            <a:r>
              <a:rPr lang="en-AU" sz="2400" dirty="0" smtClean="0"/>
              <a:t>Let’s consider 1st row in figure a, we want to calculate distance to A from B through A.</a:t>
            </a:r>
          </a:p>
        </p:txBody>
      </p:sp>
      <p:sp>
        <p:nvSpPr>
          <p:cNvPr id="4" name="Footer Placeholder 3"/>
          <p:cNvSpPr>
            <a:spLocks noGrp="1"/>
          </p:cNvSpPr>
          <p:nvPr>
            <p:ph type="ftr" sz="quarter" idx="11"/>
          </p:nvPr>
        </p:nvSpPr>
        <p:spPr>
          <a:xfrm>
            <a:off x="4038600" y="6739802"/>
            <a:ext cx="4114800" cy="365125"/>
          </a:xfrm>
        </p:spPr>
        <p:txBody>
          <a:bodyPr/>
          <a:lstStyle/>
          <a:p>
            <a:r>
              <a:rPr lang="en-AU" dirty="0"/>
              <a:t>6. Routing Protocols and IPv6</a:t>
            </a:r>
          </a:p>
        </p:txBody>
      </p:sp>
      <p:sp>
        <p:nvSpPr>
          <p:cNvPr id="5" name="Slide Number Placeholder 4"/>
          <p:cNvSpPr>
            <a:spLocks noGrp="1"/>
          </p:cNvSpPr>
          <p:nvPr>
            <p:ph type="sldNum" sz="quarter" idx="12"/>
          </p:nvPr>
        </p:nvSpPr>
        <p:spPr>
          <a:xfrm>
            <a:off x="8610600" y="6739802"/>
            <a:ext cx="2743200" cy="365125"/>
          </a:xfrm>
        </p:spPr>
        <p:txBody>
          <a:bodyPr/>
          <a:lstStyle/>
          <a:p>
            <a:fld id="{C3501C34-4E04-4A50-AB5F-52F893F3A945}" type="slidenum">
              <a:rPr lang="en-AU" smtClean="0"/>
              <a:t>12</a:t>
            </a:fld>
            <a:endParaRPr lang="en-AU"/>
          </a:p>
        </p:txBody>
      </p:sp>
      <p:grpSp>
        <p:nvGrpSpPr>
          <p:cNvPr id="18" name="Group 17"/>
          <p:cNvGrpSpPr/>
          <p:nvPr/>
        </p:nvGrpSpPr>
        <p:grpSpPr>
          <a:xfrm>
            <a:off x="730593" y="4022693"/>
            <a:ext cx="8132522" cy="1986883"/>
            <a:chOff x="1899684" y="3271283"/>
            <a:chExt cx="8132522" cy="2708275"/>
          </a:xfrm>
        </p:grpSpPr>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684" y="3271283"/>
              <a:ext cx="382905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593" y="3271283"/>
              <a:ext cx="375761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5"/>
          <p:cNvPicPr>
            <a:picLocks noChangeAspect="1"/>
          </p:cNvPicPr>
          <p:nvPr/>
        </p:nvPicPr>
        <p:blipFill>
          <a:blip r:embed="rId4"/>
          <a:stretch>
            <a:fillRect/>
          </a:stretch>
        </p:blipFill>
        <p:spPr>
          <a:xfrm>
            <a:off x="9538446" y="4022693"/>
            <a:ext cx="2238375" cy="1066800"/>
          </a:xfrm>
          <a:prstGeom prst="rect">
            <a:avLst/>
          </a:prstGeom>
        </p:spPr>
      </p:pic>
      <p:sp>
        <p:nvSpPr>
          <p:cNvPr id="7" name="Line Callout 3 6"/>
          <p:cNvSpPr/>
          <p:nvPr/>
        </p:nvSpPr>
        <p:spPr>
          <a:xfrm>
            <a:off x="3626815" y="6209059"/>
            <a:ext cx="3211286" cy="575457"/>
          </a:xfrm>
          <a:prstGeom prst="borderCallout3">
            <a:avLst>
              <a:gd name="adj1" fmla="val 18750"/>
              <a:gd name="adj2" fmla="val -8333"/>
              <a:gd name="adj3" fmla="val 18750"/>
              <a:gd name="adj4" fmla="val -16667"/>
              <a:gd name="adj5" fmla="val 13541"/>
              <a:gd name="adj6" fmla="val -17502"/>
              <a:gd name="adj7" fmla="val -113670"/>
              <a:gd name="adj8" fmla="val -2222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2= distance from B to A, first element in the vector old B</a:t>
            </a:r>
            <a:endParaRPr lang="en-AU" dirty="0">
              <a:solidFill>
                <a:schemeClr val="tx1"/>
              </a:solidFill>
            </a:endParaRPr>
          </a:p>
        </p:txBody>
      </p:sp>
      <p:sp>
        <p:nvSpPr>
          <p:cNvPr id="11" name="Line Callout 3 10"/>
          <p:cNvSpPr/>
          <p:nvPr/>
        </p:nvSpPr>
        <p:spPr>
          <a:xfrm>
            <a:off x="7539117" y="6300575"/>
            <a:ext cx="3337584" cy="510923"/>
          </a:xfrm>
          <a:prstGeom prst="borderCallout3">
            <a:avLst>
              <a:gd name="adj1" fmla="val 18750"/>
              <a:gd name="adj2" fmla="val -8333"/>
              <a:gd name="adj3" fmla="val 18750"/>
              <a:gd name="adj4" fmla="val -16667"/>
              <a:gd name="adj5" fmla="val 13541"/>
              <a:gd name="adj6" fmla="val -17502"/>
              <a:gd name="adj7" fmla="val -140443"/>
              <a:gd name="adj8" fmla="val -50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a:t>
            </a:r>
            <a:r>
              <a:rPr lang="en-AU" dirty="0" smtClean="0">
                <a:solidFill>
                  <a:schemeClr val="tx1"/>
                </a:solidFill>
              </a:rPr>
              <a:t>= distance from B to E, the fifth element in the old vector old B</a:t>
            </a:r>
            <a:endParaRPr lang="en-AU" dirty="0">
              <a:solidFill>
                <a:schemeClr val="tx1"/>
              </a:solidFill>
            </a:endParaRPr>
          </a:p>
        </p:txBody>
      </p:sp>
      <p:sp>
        <p:nvSpPr>
          <p:cNvPr id="9" name="Oval 8"/>
          <p:cNvSpPr/>
          <p:nvPr/>
        </p:nvSpPr>
        <p:spPr>
          <a:xfrm>
            <a:off x="2281080" y="2703872"/>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B</a:t>
            </a:r>
            <a:endParaRPr lang="en-AU" dirty="0">
              <a:solidFill>
                <a:schemeClr val="tx1"/>
              </a:solidFill>
            </a:endParaRPr>
          </a:p>
        </p:txBody>
      </p:sp>
      <p:sp>
        <p:nvSpPr>
          <p:cNvPr id="15" name="Oval 14"/>
          <p:cNvSpPr/>
          <p:nvPr/>
        </p:nvSpPr>
        <p:spPr>
          <a:xfrm>
            <a:off x="3699617" y="2695359"/>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A</a:t>
            </a:r>
            <a:endParaRPr lang="en-AU" dirty="0">
              <a:solidFill>
                <a:schemeClr val="tx1"/>
              </a:solidFill>
            </a:endParaRPr>
          </a:p>
        </p:txBody>
      </p:sp>
      <p:sp>
        <p:nvSpPr>
          <p:cNvPr id="19" name="Oval 18"/>
          <p:cNvSpPr/>
          <p:nvPr/>
        </p:nvSpPr>
        <p:spPr>
          <a:xfrm>
            <a:off x="2394151" y="3207955"/>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B</a:t>
            </a:r>
            <a:endParaRPr lang="en-AU" dirty="0">
              <a:solidFill>
                <a:schemeClr val="tx1"/>
              </a:solidFill>
            </a:endParaRPr>
          </a:p>
        </p:txBody>
      </p:sp>
      <p:sp>
        <p:nvSpPr>
          <p:cNvPr id="20" name="Oval 19"/>
          <p:cNvSpPr/>
          <p:nvPr/>
        </p:nvSpPr>
        <p:spPr>
          <a:xfrm>
            <a:off x="3952564" y="3207955"/>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A</a:t>
            </a:r>
            <a:endParaRPr lang="en-AU" dirty="0">
              <a:solidFill>
                <a:schemeClr val="tx1"/>
              </a:solidFill>
            </a:endParaRPr>
          </a:p>
        </p:txBody>
      </p:sp>
      <p:sp>
        <p:nvSpPr>
          <p:cNvPr id="21" name="Oval 20"/>
          <p:cNvSpPr/>
          <p:nvPr/>
        </p:nvSpPr>
        <p:spPr>
          <a:xfrm>
            <a:off x="5395681" y="3208974"/>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A</a:t>
            </a:r>
            <a:endParaRPr lang="en-AU" dirty="0">
              <a:solidFill>
                <a:schemeClr val="tx1"/>
              </a:solidFill>
            </a:endParaRPr>
          </a:p>
        </p:txBody>
      </p:sp>
      <p:cxnSp>
        <p:nvCxnSpPr>
          <p:cNvPr id="12" name="Straight Arrow Connector 11"/>
          <p:cNvCxnSpPr>
            <a:stCxn id="9" idx="6"/>
            <a:endCxn id="15" idx="2"/>
          </p:cNvCxnSpPr>
          <p:nvPr/>
        </p:nvCxnSpPr>
        <p:spPr>
          <a:xfrm flipV="1">
            <a:off x="2939842" y="2882172"/>
            <a:ext cx="759775" cy="8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6"/>
            <a:endCxn id="20" idx="2"/>
          </p:cNvCxnSpPr>
          <p:nvPr/>
        </p:nvCxnSpPr>
        <p:spPr>
          <a:xfrm>
            <a:off x="3052913" y="3394768"/>
            <a:ext cx="899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0" idx="6"/>
            <a:endCxn id="21" idx="2"/>
          </p:cNvCxnSpPr>
          <p:nvPr/>
        </p:nvCxnSpPr>
        <p:spPr>
          <a:xfrm>
            <a:off x="4611326" y="3394768"/>
            <a:ext cx="784355" cy="1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354883" y="2684361"/>
            <a:ext cx="689612" cy="369332"/>
          </a:xfrm>
          <a:prstGeom prst="rect">
            <a:avLst/>
          </a:prstGeom>
          <a:noFill/>
        </p:spPr>
        <p:txBody>
          <a:bodyPr wrap="none" rtlCol="0">
            <a:spAutoFit/>
          </a:bodyPr>
          <a:lstStyle/>
          <a:p>
            <a:r>
              <a:rPr lang="en-AU" dirty="0" smtClean="0"/>
              <a:t>Old B</a:t>
            </a:r>
            <a:endParaRPr lang="en-AU" dirty="0"/>
          </a:p>
        </p:txBody>
      </p:sp>
      <p:sp>
        <p:nvSpPr>
          <p:cNvPr id="26" name="TextBox 25"/>
          <p:cNvSpPr txBox="1"/>
          <p:nvPr/>
        </p:nvSpPr>
        <p:spPr>
          <a:xfrm>
            <a:off x="6054443" y="3210102"/>
            <a:ext cx="3725635" cy="369332"/>
          </a:xfrm>
          <a:prstGeom prst="rect">
            <a:avLst/>
          </a:prstGeom>
          <a:noFill/>
        </p:spPr>
        <p:txBody>
          <a:bodyPr wrap="none" rtlCol="0">
            <a:spAutoFit/>
          </a:bodyPr>
          <a:lstStyle/>
          <a:p>
            <a:r>
              <a:rPr lang="en-AU" dirty="0" smtClean="0"/>
              <a:t>A  at New B=Minimum(2,   2+0  )   =  2</a:t>
            </a:r>
            <a:endParaRPr lang="en-AU" dirty="0"/>
          </a:p>
        </p:txBody>
      </p:sp>
      <p:sp>
        <p:nvSpPr>
          <p:cNvPr id="27" name="TextBox 26"/>
          <p:cNvSpPr txBox="1"/>
          <p:nvPr/>
        </p:nvSpPr>
        <p:spPr>
          <a:xfrm>
            <a:off x="3132646" y="2553748"/>
            <a:ext cx="301686" cy="369332"/>
          </a:xfrm>
          <a:prstGeom prst="rect">
            <a:avLst/>
          </a:prstGeom>
          <a:noFill/>
        </p:spPr>
        <p:txBody>
          <a:bodyPr wrap="none" rtlCol="0">
            <a:spAutoFit/>
          </a:bodyPr>
          <a:lstStyle/>
          <a:p>
            <a:r>
              <a:rPr lang="en-AU" dirty="0" smtClean="0"/>
              <a:t>2</a:t>
            </a:r>
            <a:endParaRPr lang="en-AU" dirty="0"/>
          </a:p>
        </p:txBody>
      </p:sp>
      <p:sp>
        <p:nvSpPr>
          <p:cNvPr id="28" name="TextBox 27"/>
          <p:cNvSpPr txBox="1"/>
          <p:nvPr/>
        </p:nvSpPr>
        <p:spPr>
          <a:xfrm>
            <a:off x="4654401" y="3126749"/>
            <a:ext cx="276038" cy="307777"/>
          </a:xfrm>
          <a:prstGeom prst="rect">
            <a:avLst/>
          </a:prstGeom>
          <a:noFill/>
        </p:spPr>
        <p:txBody>
          <a:bodyPr wrap="none" rtlCol="0">
            <a:spAutoFit/>
          </a:bodyPr>
          <a:lstStyle/>
          <a:p>
            <a:r>
              <a:rPr lang="en-AU" sz="1400" dirty="0" smtClean="0"/>
              <a:t>0</a:t>
            </a:r>
            <a:endParaRPr lang="en-AU" sz="1400" dirty="0"/>
          </a:p>
        </p:txBody>
      </p:sp>
      <p:sp>
        <p:nvSpPr>
          <p:cNvPr id="29" name="TextBox 28"/>
          <p:cNvSpPr txBox="1"/>
          <p:nvPr/>
        </p:nvSpPr>
        <p:spPr>
          <a:xfrm>
            <a:off x="1248684" y="3079489"/>
            <a:ext cx="1075423" cy="646331"/>
          </a:xfrm>
          <a:prstGeom prst="rect">
            <a:avLst/>
          </a:prstGeom>
          <a:noFill/>
        </p:spPr>
        <p:txBody>
          <a:bodyPr wrap="none" rtlCol="0">
            <a:spAutoFit/>
          </a:bodyPr>
          <a:lstStyle/>
          <a:p>
            <a:r>
              <a:rPr lang="en-AU" dirty="0" smtClean="0"/>
              <a:t>Update</a:t>
            </a:r>
          </a:p>
          <a:p>
            <a:r>
              <a:rPr lang="en-AU" dirty="0" smtClean="0"/>
              <a:t>process B</a:t>
            </a:r>
            <a:endParaRPr lang="en-AU" dirty="0"/>
          </a:p>
        </p:txBody>
      </p:sp>
      <p:sp>
        <p:nvSpPr>
          <p:cNvPr id="30" name="TextBox 29"/>
          <p:cNvSpPr txBox="1"/>
          <p:nvPr/>
        </p:nvSpPr>
        <p:spPr>
          <a:xfrm>
            <a:off x="3238771" y="3054712"/>
            <a:ext cx="301686" cy="369332"/>
          </a:xfrm>
          <a:prstGeom prst="rect">
            <a:avLst/>
          </a:prstGeom>
          <a:noFill/>
        </p:spPr>
        <p:txBody>
          <a:bodyPr wrap="none" rtlCol="0">
            <a:spAutoFit/>
          </a:bodyPr>
          <a:lstStyle/>
          <a:p>
            <a:r>
              <a:rPr lang="en-AU" dirty="0" smtClean="0"/>
              <a:t>2</a:t>
            </a:r>
            <a:endParaRPr lang="en-AU" dirty="0"/>
          </a:p>
        </p:txBody>
      </p:sp>
      <p:sp>
        <p:nvSpPr>
          <p:cNvPr id="31" name="TextBox 30"/>
          <p:cNvSpPr txBox="1"/>
          <p:nvPr/>
        </p:nvSpPr>
        <p:spPr>
          <a:xfrm>
            <a:off x="4557577" y="2670754"/>
            <a:ext cx="6943247" cy="369332"/>
          </a:xfrm>
          <a:prstGeom prst="rect">
            <a:avLst/>
          </a:prstGeom>
          <a:noFill/>
        </p:spPr>
        <p:txBody>
          <a:bodyPr wrap="none" rtlCol="0">
            <a:spAutoFit/>
          </a:bodyPr>
          <a:lstStyle/>
          <a:p>
            <a:r>
              <a:rPr lang="en-AU" dirty="0" smtClean="0"/>
              <a:t>This is from Old vector B ‘Old B’, it is already known to router B (1st row)</a:t>
            </a:r>
            <a:endParaRPr lang="en-AU" dirty="0"/>
          </a:p>
        </p:txBody>
      </p:sp>
      <p:sp>
        <p:nvSpPr>
          <p:cNvPr id="32" name="TextBox 31"/>
          <p:cNvSpPr txBox="1"/>
          <p:nvPr/>
        </p:nvSpPr>
        <p:spPr>
          <a:xfrm>
            <a:off x="2307771" y="3688156"/>
            <a:ext cx="6259919" cy="369332"/>
          </a:xfrm>
          <a:prstGeom prst="rect">
            <a:avLst/>
          </a:prstGeom>
          <a:noFill/>
        </p:spPr>
        <p:txBody>
          <a:bodyPr wrap="none" rtlCol="0">
            <a:spAutoFit/>
          </a:bodyPr>
          <a:lstStyle/>
          <a:p>
            <a:r>
              <a:rPr lang="en-AU" dirty="0" smtClean="0"/>
              <a:t>From  ‘Old B’, distance from B to A=2 , also in the tree right side</a:t>
            </a:r>
            <a:endParaRPr lang="en-AU" dirty="0"/>
          </a:p>
        </p:txBody>
      </p:sp>
    </p:spTree>
    <p:extLst>
      <p:ext uri="{BB962C8B-B14F-4D97-AF65-F5344CB8AC3E}">
        <p14:creationId xmlns:p14="http://schemas.microsoft.com/office/powerpoint/2010/main" val="39856862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73266"/>
            <a:ext cx="12192000" cy="64847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0" y="39071"/>
            <a:ext cx="12192000" cy="470720"/>
          </a:xfrm>
          <a:solidFill>
            <a:schemeClr val="bg1"/>
          </a:solidFill>
        </p:spPr>
        <p:txBody>
          <a:bodyPr>
            <a:normAutofit fontScale="90000"/>
          </a:bodyPr>
          <a:lstStyle/>
          <a:p>
            <a:r>
              <a:rPr lang="en-AU" dirty="0"/>
              <a:t>Routing Algorithms (Distance vector)</a:t>
            </a:r>
          </a:p>
        </p:txBody>
      </p:sp>
      <p:sp>
        <p:nvSpPr>
          <p:cNvPr id="3" name="Content Placeholder 2"/>
          <p:cNvSpPr>
            <a:spLocks noGrp="1"/>
          </p:cNvSpPr>
          <p:nvPr>
            <p:ph idx="1"/>
          </p:nvPr>
        </p:nvSpPr>
        <p:spPr>
          <a:xfrm>
            <a:off x="7608" y="519389"/>
            <a:ext cx="12184392" cy="4351338"/>
          </a:xfrm>
        </p:spPr>
        <p:txBody>
          <a:bodyPr>
            <a:normAutofit/>
          </a:bodyPr>
          <a:lstStyle/>
          <a:p>
            <a:r>
              <a:rPr lang="en-AU" sz="2400" dirty="0"/>
              <a:t>Distance vectors are initialised </a:t>
            </a:r>
            <a:r>
              <a:rPr lang="en-AU" sz="2400" dirty="0" smtClean="0"/>
              <a:t>and exchanged </a:t>
            </a:r>
            <a:r>
              <a:rPr lang="en-AU" sz="2400" dirty="0"/>
              <a:t>as discussed before to </a:t>
            </a:r>
            <a:r>
              <a:rPr lang="en-AU" sz="2400" dirty="0" smtClean="0"/>
              <a:t>construct </a:t>
            </a:r>
            <a:r>
              <a:rPr lang="en-AU" sz="2400" dirty="0"/>
              <a:t>of complete </a:t>
            </a:r>
            <a:r>
              <a:rPr lang="en-AU" sz="2400" dirty="0" smtClean="0"/>
              <a:t>trees. </a:t>
            </a:r>
          </a:p>
          <a:p>
            <a:r>
              <a:rPr lang="en-AU" sz="2400" dirty="0" smtClean="0"/>
              <a:t>In figure a, B receives an update from A , then B updates its own table if it finds any distance to other </a:t>
            </a:r>
            <a:r>
              <a:rPr lang="en-AU" sz="2400" dirty="0"/>
              <a:t>nodes through A from </a:t>
            </a:r>
            <a:r>
              <a:rPr lang="en-AU" sz="2400" dirty="0" smtClean="0"/>
              <a:t>B becomes less than its current value.</a:t>
            </a:r>
          </a:p>
          <a:p>
            <a:r>
              <a:rPr lang="en-AU" sz="2400" dirty="0" smtClean="0"/>
              <a:t>Let’s consider 2nd row in figure a, we want to calculate distance to B from B through A.</a:t>
            </a:r>
          </a:p>
        </p:txBody>
      </p:sp>
      <p:sp>
        <p:nvSpPr>
          <p:cNvPr id="4" name="Footer Placeholder 3"/>
          <p:cNvSpPr>
            <a:spLocks noGrp="1"/>
          </p:cNvSpPr>
          <p:nvPr>
            <p:ph type="ftr" sz="quarter" idx="11"/>
          </p:nvPr>
        </p:nvSpPr>
        <p:spPr>
          <a:xfrm>
            <a:off x="4038600" y="6739802"/>
            <a:ext cx="4114800" cy="365125"/>
          </a:xfrm>
        </p:spPr>
        <p:txBody>
          <a:bodyPr/>
          <a:lstStyle/>
          <a:p>
            <a:r>
              <a:rPr lang="en-AU" dirty="0"/>
              <a:t>6. Routing Protocols and IPv6</a:t>
            </a:r>
          </a:p>
        </p:txBody>
      </p:sp>
      <p:sp>
        <p:nvSpPr>
          <p:cNvPr id="5" name="Slide Number Placeholder 4"/>
          <p:cNvSpPr>
            <a:spLocks noGrp="1"/>
          </p:cNvSpPr>
          <p:nvPr>
            <p:ph type="sldNum" sz="quarter" idx="12"/>
          </p:nvPr>
        </p:nvSpPr>
        <p:spPr>
          <a:xfrm>
            <a:off x="8610600" y="6739802"/>
            <a:ext cx="2743200" cy="365125"/>
          </a:xfrm>
        </p:spPr>
        <p:txBody>
          <a:bodyPr/>
          <a:lstStyle/>
          <a:p>
            <a:fld id="{C3501C34-4E04-4A50-AB5F-52F893F3A945}" type="slidenum">
              <a:rPr lang="en-AU" smtClean="0"/>
              <a:t>13</a:t>
            </a:fld>
            <a:endParaRPr lang="en-AU"/>
          </a:p>
        </p:txBody>
      </p:sp>
      <p:grpSp>
        <p:nvGrpSpPr>
          <p:cNvPr id="18" name="Group 17"/>
          <p:cNvGrpSpPr/>
          <p:nvPr/>
        </p:nvGrpSpPr>
        <p:grpSpPr>
          <a:xfrm>
            <a:off x="730593" y="4022693"/>
            <a:ext cx="8132522" cy="1986883"/>
            <a:chOff x="1899684" y="3271283"/>
            <a:chExt cx="8132522" cy="2708275"/>
          </a:xfrm>
        </p:grpSpPr>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684" y="3271283"/>
              <a:ext cx="382905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593" y="3271283"/>
              <a:ext cx="375761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5"/>
          <p:cNvPicPr>
            <a:picLocks noChangeAspect="1"/>
          </p:cNvPicPr>
          <p:nvPr/>
        </p:nvPicPr>
        <p:blipFill>
          <a:blip r:embed="rId4"/>
          <a:stretch>
            <a:fillRect/>
          </a:stretch>
        </p:blipFill>
        <p:spPr>
          <a:xfrm>
            <a:off x="9538446" y="4022693"/>
            <a:ext cx="2238375" cy="1066800"/>
          </a:xfrm>
          <a:prstGeom prst="rect">
            <a:avLst/>
          </a:prstGeom>
        </p:spPr>
      </p:pic>
      <p:sp>
        <p:nvSpPr>
          <p:cNvPr id="7" name="Line Callout 3 6"/>
          <p:cNvSpPr/>
          <p:nvPr/>
        </p:nvSpPr>
        <p:spPr>
          <a:xfrm>
            <a:off x="3626815" y="6209059"/>
            <a:ext cx="3211286" cy="575457"/>
          </a:xfrm>
          <a:prstGeom prst="borderCallout3">
            <a:avLst>
              <a:gd name="adj1" fmla="val 18750"/>
              <a:gd name="adj2" fmla="val -8333"/>
              <a:gd name="adj3" fmla="val 18750"/>
              <a:gd name="adj4" fmla="val -16667"/>
              <a:gd name="adj5" fmla="val 13541"/>
              <a:gd name="adj6" fmla="val -17502"/>
              <a:gd name="adj7" fmla="val -113670"/>
              <a:gd name="adj8" fmla="val -2222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2= distance from B to A, first element in the vector old B</a:t>
            </a:r>
            <a:endParaRPr lang="en-AU" dirty="0">
              <a:solidFill>
                <a:schemeClr val="tx1"/>
              </a:solidFill>
            </a:endParaRPr>
          </a:p>
        </p:txBody>
      </p:sp>
      <p:sp>
        <p:nvSpPr>
          <p:cNvPr id="11" name="Line Callout 3 10"/>
          <p:cNvSpPr/>
          <p:nvPr/>
        </p:nvSpPr>
        <p:spPr>
          <a:xfrm>
            <a:off x="7539117" y="6300575"/>
            <a:ext cx="3337584" cy="510923"/>
          </a:xfrm>
          <a:prstGeom prst="borderCallout3">
            <a:avLst>
              <a:gd name="adj1" fmla="val 18750"/>
              <a:gd name="adj2" fmla="val -8333"/>
              <a:gd name="adj3" fmla="val 18750"/>
              <a:gd name="adj4" fmla="val -16667"/>
              <a:gd name="adj5" fmla="val 13541"/>
              <a:gd name="adj6" fmla="val -17502"/>
              <a:gd name="adj7" fmla="val -140443"/>
              <a:gd name="adj8" fmla="val -50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a:t>
            </a:r>
            <a:r>
              <a:rPr lang="en-AU" dirty="0" smtClean="0">
                <a:solidFill>
                  <a:schemeClr val="tx1"/>
                </a:solidFill>
              </a:rPr>
              <a:t>= distance from B to E, the fifth element in the old vector old B</a:t>
            </a:r>
            <a:endParaRPr lang="en-AU" dirty="0">
              <a:solidFill>
                <a:schemeClr val="tx1"/>
              </a:solidFill>
            </a:endParaRPr>
          </a:p>
        </p:txBody>
      </p:sp>
      <p:sp>
        <p:nvSpPr>
          <p:cNvPr id="9" name="Oval 8"/>
          <p:cNvSpPr/>
          <p:nvPr/>
        </p:nvSpPr>
        <p:spPr>
          <a:xfrm>
            <a:off x="2281080" y="2703872"/>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B</a:t>
            </a:r>
            <a:endParaRPr lang="en-AU" dirty="0">
              <a:solidFill>
                <a:schemeClr val="tx1"/>
              </a:solidFill>
            </a:endParaRPr>
          </a:p>
        </p:txBody>
      </p:sp>
      <p:sp>
        <p:nvSpPr>
          <p:cNvPr id="15" name="Oval 14"/>
          <p:cNvSpPr/>
          <p:nvPr/>
        </p:nvSpPr>
        <p:spPr>
          <a:xfrm>
            <a:off x="3699617" y="2695359"/>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A</a:t>
            </a:r>
            <a:endParaRPr lang="en-AU" dirty="0">
              <a:solidFill>
                <a:schemeClr val="tx1"/>
              </a:solidFill>
            </a:endParaRPr>
          </a:p>
        </p:txBody>
      </p:sp>
      <p:sp>
        <p:nvSpPr>
          <p:cNvPr id="19" name="Oval 18"/>
          <p:cNvSpPr/>
          <p:nvPr/>
        </p:nvSpPr>
        <p:spPr>
          <a:xfrm>
            <a:off x="2394151" y="3207955"/>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B</a:t>
            </a:r>
            <a:endParaRPr lang="en-AU" dirty="0">
              <a:solidFill>
                <a:schemeClr val="tx1"/>
              </a:solidFill>
            </a:endParaRPr>
          </a:p>
        </p:txBody>
      </p:sp>
      <p:sp>
        <p:nvSpPr>
          <p:cNvPr id="20" name="Oval 19"/>
          <p:cNvSpPr/>
          <p:nvPr/>
        </p:nvSpPr>
        <p:spPr>
          <a:xfrm>
            <a:off x="3952564" y="3207955"/>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A</a:t>
            </a:r>
            <a:endParaRPr lang="en-AU" dirty="0">
              <a:solidFill>
                <a:schemeClr val="tx1"/>
              </a:solidFill>
            </a:endParaRPr>
          </a:p>
        </p:txBody>
      </p:sp>
      <p:sp>
        <p:nvSpPr>
          <p:cNvPr id="21" name="Oval 20"/>
          <p:cNvSpPr/>
          <p:nvPr/>
        </p:nvSpPr>
        <p:spPr>
          <a:xfrm>
            <a:off x="5395681" y="3208974"/>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B</a:t>
            </a:r>
            <a:endParaRPr lang="en-AU" dirty="0">
              <a:solidFill>
                <a:schemeClr val="tx1"/>
              </a:solidFill>
            </a:endParaRPr>
          </a:p>
        </p:txBody>
      </p:sp>
      <p:cxnSp>
        <p:nvCxnSpPr>
          <p:cNvPr id="12" name="Straight Arrow Connector 11"/>
          <p:cNvCxnSpPr>
            <a:stCxn id="9" idx="6"/>
            <a:endCxn id="15" idx="2"/>
          </p:cNvCxnSpPr>
          <p:nvPr/>
        </p:nvCxnSpPr>
        <p:spPr>
          <a:xfrm flipV="1">
            <a:off x="2939842" y="2882172"/>
            <a:ext cx="759775" cy="8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6"/>
            <a:endCxn id="20" idx="2"/>
          </p:cNvCxnSpPr>
          <p:nvPr/>
        </p:nvCxnSpPr>
        <p:spPr>
          <a:xfrm>
            <a:off x="3052913" y="3394768"/>
            <a:ext cx="899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0" idx="6"/>
            <a:endCxn id="21" idx="2"/>
          </p:cNvCxnSpPr>
          <p:nvPr/>
        </p:nvCxnSpPr>
        <p:spPr>
          <a:xfrm>
            <a:off x="4611326" y="3394768"/>
            <a:ext cx="784355" cy="1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354883" y="2684361"/>
            <a:ext cx="689612" cy="369332"/>
          </a:xfrm>
          <a:prstGeom prst="rect">
            <a:avLst/>
          </a:prstGeom>
          <a:noFill/>
        </p:spPr>
        <p:txBody>
          <a:bodyPr wrap="none" rtlCol="0">
            <a:spAutoFit/>
          </a:bodyPr>
          <a:lstStyle/>
          <a:p>
            <a:r>
              <a:rPr lang="en-AU" dirty="0" smtClean="0"/>
              <a:t>Old B</a:t>
            </a:r>
            <a:endParaRPr lang="en-AU" dirty="0"/>
          </a:p>
        </p:txBody>
      </p:sp>
      <p:sp>
        <p:nvSpPr>
          <p:cNvPr id="26" name="TextBox 25"/>
          <p:cNvSpPr txBox="1"/>
          <p:nvPr/>
        </p:nvSpPr>
        <p:spPr>
          <a:xfrm>
            <a:off x="6054443" y="3210102"/>
            <a:ext cx="3725635" cy="369332"/>
          </a:xfrm>
          <a:prstGeom prst="rect">
            <a:avLst/>
          </a:prstGeom>
          <a:noFill/>
        </p:spPr>
        <p:txBody>
          <a:bodyPr wrap="none" rtlCol="0">
            <a:spAutoFit/>
          </a:bodyPr>
          <a:lstStyle/>
          <a:p>
            <a:r>
              <a:rPr lang="en-AU" dirty="0" smtClean="0"/>
              <a:t>B  at New B=Minimum(0,   2+2  )   =  0</a:t>
            </a:r>
            <a:endParaRPr lang="en-AU" dirty="0"/>
          </a:p>
        </p:txBody>
      </p:sp>
      <p:sp>
        <p:nvSpPr>
          <p:cNvPr id="27" name="TextBox 26"/>
          <p:cNvSpPr txBox="1"/>
          <p:nvPr/>
        </p:nvSpPr>
        <p:spPr>
          <a:xfrm>
            <a:off x="3132646" y="2553748"/>
            <a:ext cx="301686" cy="369332"/>
          </a:xfrm>
          <a:prstGeom prst="rect">
            <a:avLst/>
          </a:prstGeom>
          <a:noFill/>
        </p:spPr>
        <p:txBody>
          <a:bodyPr wrap="none" rtlCol="0">
            <a:spAutoFit/>
          </a:bodyPr>
          <a:lstStyle/>
          <a:p>
            <a:r>
              <a:rPr lang="en-AU" dirty="0" smtClean="0"/>
              <a:t>2</a:t>
            </a:r>
            <a:endParaRPr lang="en-AU" dirty="0"/>
          </a:p>
        </p:txBody>
      </p:sp>
      <p:sp>
        <p:nvSpPr>
          <p:cNvPr id="28" name="TextBox 27"/>
          <p:cNvSpPr txBox="1"/>
          <p:nvPr/>
        </p:nvSpPr>
        <p:spPr>
          <a:xfrm>
            <a:off x="4654401" y="3126749"/>
            <a:ext cx="276038" cy="307777"/>
          </a:xfrm>
          <a:prstGeom prst="rect">
            <a:avLst/>
          </a:prstGeom>
          <a:noFill/>
        </p:spPr>
        <p:txBody>
          <a:bodyPr wrap="none" rtlCol="0">
            <a:spAutoFit/>
          </a:bodyPr>
          <a:lstStyle/>
          <a:p>
            <a:r>
              <a:rPr lang="en-AU" sz="1400" dirty="0" smtClean="0"/>
              <a:t>2</a:t>
            </a:r>
            <a:endParaRPr lang="en-AU" sz="1400" dirty="0"/>
          </a:p>
        </p:txBody>
      </p:sp>
      <p:sp>
        <p:nvSpPr>
          <p:cNvPr id="29" name="TextBox 28"/>
          <p:cNvSpPr txBox="1"/>
          <p:nvPr/>
        </p:nvSpPr>
        <p:spPr>
          <a:xfrm>
            <a:off x="1248684" y="3079489"/>
            <a:ext cx="1075423" cy="646331"/>
          </a:xfrm>
          <a:prstGeom prst="rect">
            <a:avLst/>
          </a:prstGeom>
          <a:noFill/>
        </p:spPr>
        <p:txBody>
          <a:bodyPr wrap="none" rtlCol="0">
            <a:spAutoFit/>
          </a:bodyPr>
          <a:lstStyle/>
          <a:p>
            <a:r>
              <a:rPr lang="en-AU" dirty="0" smtClean="0"/>
              <a:t>Update</a:t>
            </a:r>
          </a:p>
          <a:p>
            <a:r>
              <a:rPr lang="en-AU" dirty="0" smtClean="0"/>
              <a:t>process B</a:t>
            </a:r>
            <a:endParaRPr lang="en-AU" dirty="0"/>
          </a:p>
        </p:txBody>
      </p:sp>
      <p:sp>
        <p:nvSpPr>
          <p:cNvPr id="30" name="TextBox 29"/>
          <p:cNvSpPr txBox="1"/>
          <p:nvPr/>
        </p:nvSpPr>
        <p:spPr>
          <a:xfrm>
            <a:off x="3238771" y="3054712"/>
            <a:ext cx="301686" cy="369332"/>
          </a:xfrm>
          <a:prstGeom prst="rect">
            <a:avLst/>
          </a:prstGeom>
          <a:noFill/>
        </p:spPr>
        <p:txBody>
          <a:bodyPr wrap="none" rtlCol="0">
            <a:spAutoFit/>
          </a:bodyPr>
          <a:lstStyle/>
          <a:p>
            <a:r>
              <a:rPr lang="en-AU" dirty="0" smtClean="0"/>
              <a:t>2</a:t>
            </a:r>
            <a:endParaRPr lang="en-AU" dirty="0"/>
          </a:p>
        </p:txBody>
      </p:sp>
      <p:sp>
        <p:nvSpPr>
          <p:cNvPr id="31" name="TextBox 30"/>
          <p:cNvSpPr txBox="1"/>
          <p:nvPr/>
        </p:nvSpPr>
        <p:spPr>
          <a:xfrm>
            <a:off x="4557577" y="2670754"/>
            <a:ext cx="7022756" cy="369332"/>
          </a:xfrm>
          <a:prstGeom prst="rect">
            <a:avLst/>
          </a:prstGeom>
          <a:noFill/>
        </p:spPr>
        <p:txBody>
          <a:bodyPr wrap="none" rtlCol="0">
            <a:spAutoFit/>
          </a:bodyPr>
          <a:lstStyle/>
          <a:p>
            <a:r>
              <a:rPr lang="en-AU" dirty="0" smtClean="0"/>
              <a:t>This is from Old vector B ‘Old B’, it is already known to router B (2nd row)</a:t>
            </a:r>
            <a:endParaRPr lang="en-AU" dirty="0"/>
          </a:p>
        </p:txBody>
      </p:sp>
      <p:sp>
        <p:nvSpPr>
          <p:cNvPr id="32" name="TextBox 31"/>
          <p:cNvSpPr txBox="1"/>
          <p:nvPr/>
        </p:nvSpPr>
        <p:spPr>
          <a:xfrm>
            <a:off x="2307771" y="3688156"/>
            <a:ext cx="6259919" cy="369332"/>
          </a:xfrm>
          <a:prstGeom prst="rect">
            <a:avLst/>
          </a:prstGeom>
          <a:noFill/>
        </p:spPr>
        <p:txBody>
          <a:bodyPr wrap="none" rtlCol="0">
            <a:spAutoFit/>
          </a:bodyPr>
          <a:lstStyle/>
          <a:p>
            <a:r>
              <a:rPr lang="en-AU" dirty="0" smtClean="0"/>
              <a:t>From  ‘Old B’, distance from B to A=2 , also in the tree right side</a:t>
            </a:r>
            <a:endParaRPr lang="en-AU" dirty="0"/>
          </a:p>
        </p:txBody>
      </p:sp>
    </p:spTree>
    <p:extLst>
      <p:ext uri="{BB962C8B-B14F-4D97-AF65-F5344CB8AC3E}">
        <p14:creationId xmlns:p14="http://schemas.microsoft.com/office/powerpoint/2010/main" val="31536612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73266"/>
            <a:ext cx="12192000" cy="64847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0" y="39071"/>
            <a:ext cx="12192000" cy="470720"/>
          </a:xfrm>
          <a:solidFill>
            <a:schemeClr val="bg1"/>
          </a:solidFill>
        </p:spPr>
        <p:txBody>
          <a:bodyPr>
            <a:normAutofit fontScale="90000"/>
          </a:bodyPr>
          <a:lstStyle/>
          <a:p>
            <a:r>
              <a:rPr lang="en-AU" dirty="0"/>
              <a:t>Routing Algorithms (Distance vector)</a:t>
            </a:r>
          </a:p>
        </p:txBody>
      </p:sp>
      <p:sp>
        <p:nvSpPr>
          <p:cNvPr id="3" name="Content Placeholder 2"/>
          <p:cNvSpPr>
            <a:spLocks noGrp="1"/>
          </p:cNvSpPr>
          <p:nvPr>
            <p:ph idx="1"/>
          </p:nvPr>
        </p:nvSpPr>
        <p:spPr>
          <a:xfrm>
            <a:off x="7608" y="519389"/>
            <a:ext cx="12184392" cy="4351338"/>
          </a:xfrm>
        </p:spPr>
        <p:txBody>
          <a:bodyPr>
            <a:normAutofit/>
          </a:bodyPr>
          <a:lstStyle/>
          <a:p>
            <a:r>
              <a:rPr lang="en-AU" sz="2400" dirty="0"/>
              <a:t>Distance vectors are initialised </a:t>
            </a:r>
            <a:r>
              <a:rPr lang="en-AU" sz="2400" dirty="0" smtClean="0"/>
              <a:t>and exchanged </a:t>
            </a:r>
            <a:r>
              <a:rPr lang="en-AU" sz="2400" dirty="0"/>
              <a:t>as discussed before to </a:t>
            </a:r>
            <a:r>
              <a:rPr lang="en-AU" sz="2400" dirty="0" smtClean="0"/>
              <a:t>construct </a:t>
            </a:r>
            <a:r>
              <a:rPr lang="en-AU" sz="2400" dirty="0"/>
              <a:t>of complete </a:t>
            </a:r>
            <a:r>
              <a:rPr lang="en-AU" sz="2400" dirty="0" smtClean="0"/>
              <a:t>trees. </a:t>
            </a:r>
          </a:p>
          <a:p>
            <a:r>
              <a:rPr lang="en-AU" sz="2400" dirty="0" smtClean="0"/>
              <a:t>In figure a, B receives an update from A , then B updates its own table if it finds any distance to other </a:t>
            </a:r>
            <a:r>
              <a:rPr lang="en-AU" sz="2400" dirty="0"/>
              <a:t>nodes through A from </a:t>
            </a:r>
            <a:r>
              <a:rPr lang="en-AU" sz="2400" dirty="0" smtClean="0"/>
              <a:t>B becomes less than its current value.</a:t>
            </a:r>
          </a:p>
          <a:p>
            <a:r>
              <a:rPr lang="en-AU" sz="2400" dirty="0" smtClean="0"/>
              <a:t>Let’s consider 3</a:t>
            </a:r>
            <a:r>
              <a:rPr lang="en-AU" sz="2400" baseline="30000" dirty="0" smtClean="0"/>
              <a:t>rd</a:t>
            </a:r>
            <a:r>
              <a:rPr lang="en-AU" sz="2400" dirty="0" smtClean="0"/>
              <a:t> row in figure a, we want to calculate distance to C from B through A.</a:t>
            </a:r>
          </a:p>
        </p:txBody>
      </p:sp>
      <p:sp>
        <p:nvSpPr>
          <p:cNvPr id="4" name="Footer Placeholder 3"/>
          <p:cNvSpPr>
            <a:spLocks noGrp="1"/>
          </p:cNvSpPr>
          <p:nvPr>
            <p:ph type="ftr" sz="quarter" idx="11"/>
          </p:nvPr>
        </p:nvSpPr>
        <p:spPr>
          <a:xfrm>
            <a:off x="4038600" y="6739802"/>
            <a:ext cx="4114800" cy="365125"/>
          </a:xfrm>
        </p:spPr>
        <p:txBody>
          <a:bodyPr/>
          <a:lstStyle/>
          <a:p>
            <a:r>
              <a:rPr lang="en-AU" dirty="0"/>
              <a:t>6. Routing Protocols and IPv6</a:t>
            </a:r>
          </a:p>
        </p:txBody>
      </p:sp>
      <p:sp>
        <p:nvSpPr>
          <p:cNvPr id="5" name="Slide Number Placeholder 4"/>
          <p:cNvSpPr>
            <a:spLocks noGrp="1"/>
          </p:cNvSpPr>
          <p:nvPr>
            <p:ph type="sldNum" sz="quarter" idx="12"/>
          </p:nvPr>
        </p:nvSpPr>
        <p:spPr>
          <a:xfrm>
            <a:off x="8610600" y="6739802"/>
            <a:ext cx="2743200" cy="365125"/>
          </a:xfrm>
        </p:spPr>
        <p:txBody>
          <a:bodyPr/>
          <a:lstStyle/>
          <a:p>
            <a:fld id="{C3501C34-4E04-4A50-AB5F-52F893F3A945}" type="slidenum">
              <a:rPr lang="en-AU" smtClean="0"/>
              <a:t>14</a:t>
            </a:fld>
            <a:endParaRPr lang="en-AU"/>
          </a:p>
        </p:txBody>
      </p:sp>
      <p:grpSp>
        <p:nvGrpSpPr>
          <p:cNvPr id="18" name="Group 17"/>
          <p:cNvGrpSpPr/>
          <p:nvPr/>
        </p:nvGrpSpPr>
        <p:grpSpPr>
          <a:xfrm>
            <a:off x="730593" y="4022693"/>
            <a:ext cx="8132522" cy="1986883"/>
            <a:chOff x="1899684" y="3271283"/>
            <a:chExt cx="8132522" cy="2708275"/>
          </a:xfrm>
        </p:grpSpPr>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684" y="3271283"/>
              <a:ext cx="382905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593" y="3271283"/>
              <a:ext cx="375761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5"/>
          <p:cNvPicPr>
            <a:picLocks noChangeAspect="1"/>
          </p:cNvPicPr>
          <p:nvPr/>
        </p:nvPicPr>
        <p:blipFill>
          <a:blip r:embed="rId4"/>
          <a:stretch>
            <a:fillRect/>
          </a:stretch>
        </p:blipFill>
        <p:spPr>
          <a:xfrm>
            <a:off x="9538446" y="4022693"/>
            <a:ext cx="2238375" cy="1066800"/>
          </a:xfrm>
          <a:prstGeom prst="rect">
            <a:avLst/>
          </a:prstGeom>
        </p:spPr>
      </p:pic>
      <p:sp>
        <p:nvSpPr>
          <p:cNvPr id="7" name="Line Callout 3 6"/>
          <p:cNvSpPr/>
          <p:nvPr/>
        </p:nvSpPr>
        <p:spPr>
          <a:xfrm>
            <a:off x="3626815" y="6209059"/>
            <a:ext cx="3211286" cy="575457"/>
          </a:xfrm>
          <a:prstGeom prst="borderCallout3">
            <a:avLst>
              <a:gd name="adj1" fmla="val 18750"/>
              <a:gd name="adj2" fmla="val -8333"/>
              <a:gd name="adj3" fmla="val 18750"/>
              <a:gd name="adj4" fmla="val -16667"/>
              <a:gd name="adj5" fmla="val 13541"/>
              <a:gd name="adj6" fmla="val -17502"/>
              <a:gd name="adj7" fmla="val -113670"/>
              <a:gd name="adj8" fmla="val -2222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2= distance from B to A, first element in the vector old B</a:t>
            </a:r>
            <a:endParaRPr lang="en-AU" dirty="0">
              <a:solidFill>
                <a:schemeClr val="tx1"/>
              </a:solidFill>
            </a:endParaRPr>
          </a:p>
        </p:txBody>
      </p:sp>
      <p:sp>
        <p:nvSpPr>
          <p:cNvPr id="11" name="Line Callout 3 10"/>
          <p:cNvSpPr/>
          <p:nvPr/>
        </p:nvSpPr>
        <p:spPr>
          <a:xfrm>
            <a:off x="7539117" y="6300575"/>
            <a:ext cx="3337584" cy="510923"/>
          </a:xfrm>
          <a:prstGeom prst="borderCallout3">
            <a:avLst>
              <a:gd name="adj1" fmla="val 18750"/>
              <a:gd name="adj2" fmla="val -8333"/>
              <a:gd name="adj3" fmla="val 18750"/>
              <a:gd name="adj4" fmla="val -16667"/>
              <a:gd name="adj5" fmla="val 13541"/>
              <a:gd name="adj6" fmla="val -17502"/>
              <a:gd name="adj7" fmla="val -140443"/>
              <a:gd name="adj8" fmla="val -50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a:t>
            </a:r>
            <a:r>
              <a:rPr lang="en-AU" dirty="0" smtClean="0">
                <a:solidFill>
                  <a:schemeClr val="tx1"/>
                </a:solidFill>
              </a:rPr>
              <a:t>= distance from B to E, the fifth element in the old vector old B</a:t>
            </a:r>
            <a:endParaRPr lang="en-AU" dirty="0">
              <a:solidFill>
                <a:schemeClr val="tx1"/>
              </a:solidFill>
            </a:endParaRPr>
          </a:p>
        </p:txBody>
      </p:sp>
      <p:sp>
        <p:nvSpPr>
          <p:cNvPr id="9" name="Oval 8"/>
          <p:cNvSpPr/>
          <p:nvPr/>
        </p:nvSpPr>
        <p:spPr>
          <a:xfrm>
            <a:off x="2281080" y="2703872"/>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B</a:t>
            </a:r>
            <a:endParaRPr lang="en-AU" dirty="0">
              <a:solidFill>
                <a:schemeClr val="tx1"/>
              </a:solidFill>
            </a:endParaRPr>
          </a:p>
        </p:txBody>
      </p:sp>
      <p:sp>
        <p:nvSpPr>
          <p:cNvPr id="15" name="Oval 14"/>
          <p:cNvSpPr/>
          <p:nvPr/>
        </p:nvSpPr>
        <p:spPr>
          <a:xfrm>
            <a:off x="3699617" y="2695359"/>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C</a:t>
            </a:r>
          </a:p>
        </p:txBody>
      </p:sp>
      <p:sp>
        <p:nvSpPr>
          <p:cNvPr id="19" name="Oval 18"/>
          <p:cNvSpPr/>
          <p:nvPr/>
        </p:nvSpPr>
        <p:spPr>
          <a:xfrm>
            <a:off x="2394151" y="3207955"/>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B</a:t>
            </a:r>
            <a:endParaRPr lang="en-AU" dirty="0">
              <a:solidFill>
                <a:schemeClr val="tx1"/>
              </a:solidFill>
            </a:endParaRPr>
          </a:p>
        </p:txBody>
      </p:sp>
      <p:sp>
        <p:nvSpPr>
          <p:cNvPr id="20" name="Oval 19"/>
          <p:cNvSpPr/>
          <p:nvPr/>
        </p:nvSpPr>
        <p:spPr>
          <a:xfrm>
            <a:off x="3952564" y="3207955"/>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A</a:t>
            </a:r>
            <a:endParaRPr lang="en-AU" dirty="0">
              <a:solidFill>
                <a:schemeClr val="tx1"/>
              </a:solidFill>
            </a:endParaRPr>
          </a:p>
        </p:txBody>
      </p:sp>
      <p:sp>
        <p:nvSpPr>
          <p:cNvPr id="21" name="Oval 20"/>
          <p:cNvSpPr/>
          <p:nvPr/>
        </p:nvSpPr>
        <p:spPr>
          <a:xfrm>
            <a:off x="5395681" y="3208974"/>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C</a:t>
            </a:r>
          </a:p>
        </p:txBody>
      </p:sp>
      <p:cxnSp>
        <p:nvCxnSpPr>
          <p:cNvPr id="12" name="Straight Arrow Connector 11"/>
          <p:cNvCxnSpPr>
            <a:stCxn id="9" idx="6"/>
            <a:endCxn id="15" idx="2"/>
          </p:cNvCxnSpPr>
          <p:nvPr/>
        </p:nvCxnSpPr>
        <p:spPr>
          <a:xfrm flipV="1">
            <a:off x="2939842" y="2882172"/>
            <a:ext cx="759775" cy="8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6"/>
            <a:endCxn id="20" idx="2"/>
          </p:cNvCxnSpPr>
          <p:nvPr/>
        </p:nvCxnSpPr>
        <p:spPr>
          <a:xfrm>
            <a:off x="3052913" y="3394768"/>
            <a:ext cx="899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0" idx="6"/>
            <a:endCxn id="21" idx="2"/>
          </p:cNvCxnSpPr>
          <p:nvPr/>
        </p:nvCxnSpPr>
        <p:spPr>
          <a:xfrm>
            <a:off x="4611326" y="3394768"/>
            <a:ext cx="784355" cy="1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354883" y="2684361"/>
            <a:ext cx="689612" cy="369332"/>
          </a:xfrm>
          <a:prstGeom prst="rect">
            <a:avLst/>
          </a:prstGeom>
          <a:noFill/>
        </p:spPr>
        <p:txBody>
          <a:bodyPr wrap="none" rtlCol="0">
            <a:spAutoFit/>
          </a:bodyPr>
          <a:lstStyle/>
          <a:p>
            <a:r>
              <a:rPr lang="en-AU" dirty="0" smtClean="0"/>
              <a:t>Old B</a:t>
            </a:r>
            <a:endParaRPr lang="en-AU" dirty="0"/>
          </a:p>
        </p:txBody>
      </p:sp>
      <p:sp>
        <p:nvSpPr>
          <p:cNvPr id="26" name="TextBox 25"/>
          <p:cNvSpPr txBox="1"/>
          <p:nvPr/>
        </p:nvSpPr>
        <p:spPr>
          <a:xfrm>
            <a:off x="6054443" y="3210102"/>
            <a:ext cx="5224507" cy="369332"/>
          </a:xfrm>
          <a:prstGeom prst="rect">
            <a:avLst/>
          </a:prstGeom>
          <a:noFill/>
        </p:spPr>
        <p:txBody>
          <a:bodyPr wrap="none" rtlCol="0">
            <a:spAutoFit/>
          </a:bodyPr>
          <a:lstStyle/>
          <a:p>
            <a:r>
              <a:rPr lang="en-AU" dirty="0" smtClean="0"/>
              <a:t>C  at New B=Minimum(2 + Infinity =Infinity,    5  )   =  5</a:t>
            </a:r>
            <a:endParaRPr lang="en-AU" dirty="0"/>
          </a:p>
        </p:txBody>
      </p:sp>
      <p:sp>
        <p:nvSpPr>
          <p:cNvPr id="27" name="TextBox 26"/>
          <p:cNvSpPr txBox="1"/>
          <p:nvPr/>
        </p:nvSpPr>
        <p:spPr>
          <a:xfrm>
            <a:off x="3132646" y="2553748"/>
            <a:ext cx="301686" cy="369332"/>
          </a:xfrm>
          <a:prstGeom prst="rect">
            <a:avLst/>
          </a:prstGeom>
          <a:noFill/>
        </p:spPr>
        <p:txBody>
          <a:bodyPr wrap="none" rtlCol="0">
            <a:spAutoFit/>
          </a:bodyPr>
          <a:lstStyle/>
          <a:p>
            <a:r>
              <a:rPr lang="en-AU" dirty="0" smtClean="0"/>
              <a:t>5</a:t>
            </a:r>
            <a:endParaRPr lang="en-AU" dirty="0"/>
          </a:p>
        </p:txBody>
      </p:sp>
      <p:sp>
        <p:nvSpPr>
          <p:cNvPr id="28" name="TextBox 27"/>
          <p:cNvSpPr txBox="1"/>
          <p:nvPr/>
        </p:nvSpPr>
        <p:spPr>
          <a:xfrm>
            <a:off x="4557577" y="3113570"/>
            <a:ext cx="698204" cy="307777"/>
          </a:xfrm>
          <a:prstGeom prst="rect">
            <a:avLst/>
          </a:prstGeom>
          <a:noFill/>
        </p:spPr>
        <p:txBody>
          <a:bodyPr wrap="none" rtlCol="0">
            <a:spAutoFit/>
          </a:bodyPr>
          <a:lstStyle/>
          <a:p>
            <a:r>
              <a:rPr lang="en-AU" sz="1400" dirty="0" smtClean="0"/>
              <a:t>Infinity</a:t>
            </a:r>
            <a:endParaRPr lang="en-AU" sz="1400" dirty="0"/>
          </a:p>
        </p:txBody>
      </p:sp>
      <p:sp>
        <p:nvSpPr>
          <p:cNvPr id="29" name="TextBox 28"/>
          <p:cNvSpPr txBox="1"/>
          <p:nvPr/>
        </p:nvSpPr>
        <p:spPr>
          <a:xfrm>
            <a:off x="1248684" y="3079489"/>
            <a:ext cx="1075423" cy="646331"/>
          </a:xfrm>
          <a:prstGeom prst="rect">
            <a:avLst/>
          </a:prstGeom>
          <a:noFill/>
        </p:spPr>
        <p:txBody>
          <a:bodyPr wrap="none" rtlCol="0">
            <a:spAutoFit/>
          </a:bodyPr>
          <a:lstStyle/>
          <a:p>
            <a:r>
              <a:rPr lang="en-AU" dirty="0" smtClean="0"/>
              <a:t>Update</a:t>
            </a:r>
          </a:p>
          <a:p>
            <a:r>
              <a:rPr lang="en-AU" dirty="0" smtClean="0"/>
              <a:t>process B</a:t>
            </a:r>
            <a:endParaRPr lang="en-AU" dirty="0"/>
          </a:p>
        </p:txBody>
      </p:sp>
      <p:sp>
        <p:nvSpPr>
          <p:cNvPr id="30" name="TextBox 29"/>
          <p:cNvSpPr txBox="1"/>
          <p:nvPr/>
        </p:nvSpPr>
        <p:spPr>
          <a:xfrm>
            <a:off x="3238771" y="3054712"/>
            <a:ext cx="301686" cy="369332"/>
          </a:xfrm>
          <a:prstGeom prst="rect">
            <a:avLst/>
          </a:prstGeom>
          <a:noFill/>
        </p:spPr>
        <p:txBody>
          <a:bodyPr wrap="none" rtlCol="0">
            <a:spAutoFit/>
          </a:bodyPr>
          <a:lstStyle/>
          <a:p>
            <a:r>
              <a:rPr lang="en-AU" dirty="0" smtClean="0"/>
              <a:t>2</a:t>
            </a:r>
            <a:endParaRPr lang="en-AU" dirty="0"/>
          </a:p>
        </p:txBody>
      </p:sp>
      <p:sp>
        <p:nvSpPr>
          <p:cNvPr id="31" name="TextBox 30"/>
          <p:cNvSpPr txBox="1"/>
          <p:nvPr/>
        </p:nvSpPr>
        <p:spPr>
          <a:xfrm>
            <a:off x="4557577" y="2670754"/>
            <a:ext cx="7159460" cy="369332"/>
          </a:xfrm>
          <a:prstGeom prst="rect">
            <a:avLst/>
          </a:prstGeom>
          <a:noFill/>
        </p:spPr>
        <p:txBody>
          <a:bodyPr wrap="none" rtlCol="0">
            <a:spAutoFit/>
          </a:bodyPr>
          <a:lstStyle/>
          <a:p>
            <a:r>
              <a:rPr lang="en-AU" dirty="0" smtClean="0"/>
              <a:t>This is from Old vector B ‘Old B’, it is already known to router B (3</a:t>
            </a:r>
            <a:r>
              <a:rPr lang="en-AU" baseline="30000" dirty="0" smtClean="0"/>
              <a:t>rd</a:t>
            </a:r>
            <a:r>
              <a:rPr lang="en-AU" dirty="0" smtClean="0"/>
              <a:t> row)</a:t>
            </a:r>
            <a:endParaRPr lang="en-AU" dirty="0"/>
          </a:p>
        </p:txBody>
      </p:sp>
      <p:sp>
        <p:nvSpPr>
          <p:cNvPr id="32" name="TextBox 31"/>
          <p:cNvSpPr txBox="1"/>
          <p:nvPr/>
        </p:nvSpPr>
        <p:spPr>
          <a:xfrm>
            <a:off x="2307771" y="3688156"/>
            <a:ext cx="6259919" cy="369332"/>
          </a:xfrm>
          <a:prstGeom prst="rect">
            <a:avLst/>
          </a:prstGeom>
          <a:noFill/>
        </p:spPr>
        <p:txBody>
          <a:bodyPr wrap="none" rtlCol="0">
            <a:spAutoFit/>
          </a:bodyPr>
          <a:lstStyle/>
          <a:p>
            <a:r>
              <a:rPr lang="en-AU" dirty="0" smtClean="0"/>
              <a:t>From  ‘Old B’, distance from B to A=2 , also in the tree right side</a:t>
            </a:r>
            <a:endParaRPr lang="en-AU" dirty="0"/>
          </a:p>
        </p:txBody>
      </p:sp>
    </p:spTree>
    <p:extLst>
      <p:ext uri="{BB962C8B-B14F-4D97-AF65-F5344CB8AC3E}">
        <p14:creationId xmlns:p14="http://schemas.microsoft.com/office/powerpoint/2010/main" val="3952441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73266"/>
            <a:ext cx="12192000" cy="64847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0" y="39071"/>
            <a:ext cx="12192000" cy="470720"/>
          </a:xfrm>
          <a:solidFill>
            <a:schemeClr val="bg1"/>
          </a:solidFill>
        </p:spPr>
        <p:txBody>
          <a:bodyPr>
            <a:normAutofit fontScale="90000"/>
          </a:bodyPr>
          <a:lstStyle/>
          <a:p>
            <a:r>
              <a:rPr lang="en-AU" dirty="0"/>
              <a:t>Routing Algorithms (Distance vector)</a:t>
            </a:r>
          </a:p>
        </p:txBody>
      </p:sp>
      <p:sp>
        <p:nvSpPr>
          <p:cNvPr id="3" name="Content Placeholder 2"/>
          <p:cNvSpPr>
            <a:spLocks noGrp="1"/>
          </p:cNvSpPr>
          <p:nvPr>
            <p:ph idx="1"/>
          </p:nvPr>
        </p:nvSpPr>
        <p:spPr>
          <a:xfrm>
            <a:off x="7608" y="519389"/>
            <a:ext cx="12184392" cy="4351338"/>
          </a:xfrm>
        </p:spPr>
        <p:txBody>
          <a:bodyPr>
            <a:normAutofit/>
          </a:bodyPr>
          <a:lstStyle/>
          <a:p>
            <a:r>
              <a:rPr lang="en-AU" sz="2400" dirty="0"/>
              <a:t>Distance vectors are initialised </a:t>
            </a:r>
            <a:r>
              <a:rPr lang="en-AU" sz="2400" dirty="0" smtClean="0"/>
              <a:t>and exchanged </a:t>
            </a:r>
            <a:r>
              <a:rPr lang="en-AU" sz="2400" dirty="0"/>
              <a:t>as discussed before to </a:t>
            </a:r>
            <a:r>
              <a:rPr lang="en-AU" sz="2400" dirty="0" smtClean="0"/>
              <a:t>construct </a:t>
            </a:r>
            <a:r>
              <a:rPr lang="en-AU" sz="2400" dirty="0"/>
              <a:t>of complete </a:t>
            </a:r>
            <a:r>
              <a:rPr lang="en-AU" sz="2400" dirty="0" smtClean="0"/>
              <a:t>trees. </a:t>
            </a:r>
          </a:p>
          <a:p>
            <a:r>
              <a:rPr lang="en-AU" sz="2400" dirty="0" smtClean="0"/>
              <a:t>In figure a, B receives an update from A , then B updates its own table if it finds any distance to other </a:t>
            </a:r>
            <a:r>
              <a:rPr lang="en-AU" sz="2400" dirty="0"/>
              <a:t>nodes through A from </a:t>
            </a:r>
            <a:r>
              <a:rPr lang="en-AU" sz="2400" dirty="0" smtClean="0"/>
              <a:t>B becomes less than its current value.</a:t>
            </a:r>
          </a:p>
          <a:p>
            <a:r>
              <a:rPr lang="en-AU" sz="2400" dirty="0" smtClean="0"/>
              <a:t>Let’s consider 4th row in figure a, we want to calculate distance to D from B through A.</a:t>
            </a:r>
          </a:p>
        </p:txBody>
      </p:sp>
      <p:sp>
        <p:nvSpPr>
          <p:cNvPr id="4" name="Footer Placeholder 3"/>
          <p:cNvSpPr>
            <a:spLocks noGrp="1"/>
          </p:cNvSpPr>
          <p:nvPr>
            <p:ph type="ftr" sz="quarter" idx="11"/>
          </p:nvPr>
        </p:nvSpPr>
        <p:spPr>
          <a:xfrm>
            <a:off x="4038600" y="6739802"/>
            <a:ext cx="4114800" cy="365125"/>
          </a:xfrm>
        </p:spPr>
        <p:txBody>
          <a:bodyPr/>
          <a:lstStyle/>
          <a:p>
            <a:r>
              <a:rPr lang="en-AU" dirty="0"/>
              <a:t>6. Routing Protocols and IPv6</a:t>
            </a:r>
          </a:p>
        </p:txBody>
      </p:sp>
      <p:sp>
        <p:nvSpPr>
          <p:cNvPr id="5" name="Slide Number Placeholder 4"/>
          <p:cNvSpPr>
            <a:spLocks noGrp="1"/>
          </p:cNvSpPr>
          <p:nvPr>
            <p:ph type="sldNum" sz="quarter" idx="12"/>
          </p:nvPr>
        </p:nvSpPr>
        <p:spPr>
          <a:xfrm>
            <a:off x="8610600" y="6739802"/>
            <a:ext cx="2743200" cy="365125"/>
          </a:xfrm>
        </p:spPr>
        <p:txBody>
          <a:bodyPr/>
          <a:lstStyle/>
          <a:p>
            <a:fld id="{C3501C34-4E04-4A50-AB5F-52F893F3A945}" type="slidenum">
              <a:rPr lang="en-AU" smtClean="0"/>
              <a:t>15</a:t>
            </a:fld>
            <a:endParaRPr lang="en-AU"/>
          </a:p>
        </p:txBody>
      </p:sp>
      <p:grpSp>
        <p:nvGrpSpPr>
          <p:cNvPr id="18" name="Group 17"/>
          <p:cNvGrpSpPr/>
          <p:nvPr/>
        </p:nvGrpSpPr>
        <p:grpSpPr>
          <a:xfrm>
            <a:off x="730593" y="4022693"/>
            <a:ext cx="8132522" cy="1986883"/>
            <a:chOff x="1899684" y="3271283"/>
            <a:chExt cx="8132522" cy="2708275"/>
          </a:xfrm>
        </p:grpSpPr>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684" y="3271283"/>
              <a:ext cx="382905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593" y="3271283"/>
              <a:ext cx="375761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5"/>
          <p:cNvPicPr>
            <a:picLocks noChangeAspect="1"/>
          </p:cNvPicPr>
          <p:nvPr/>
        </p:nvPicPr>
        <p:blipFill>
          <a:blip r:embed="rId4"/>
          <a:stretch>
            <a:fillRect/>
          </a:stretch>
        </p:blipFill>
        <p:spPr>
          <a:xfrm>
            <a:off x="9538446" y="4022693"/>
            <a:ext cx="2238375" cy="1066800"/>
          </a:xfrm>
          <a:prstGeom prst="rect">
            <a:avLst/>
          </a:prstGeom>
        </p:spPr>
      </p:pic>
      <p:sp>
        <p:nvSpPr>
          <p:cNvPr id="7" name="Line Callout 3 6"/>
          <p:cNvSpPr/>
          <p:nvPr/>
        </p:nvSpPr>
        <p:spPr>
          <a:xfrm>
            <a:off x="3626815" y="6209059"/>
            <a:ext cx="3211286" cy="575457"/>
          </a:xfrm>
          <a:prstGeom prst="borderCallout3">
            <a:avLst>
              <a:gd name="adj1" fmla="val 18750"/>
              <a:gd name="adj2" fmla="val -8333"/>
              <a:gd name="adj3" fmla="val 18750"/>
              <a:gd name="adj4" fmla="val -16667"/>
              <a:gd name="adj5" fmla="val 13541"/>
              <a:gd name="adj6" fmla="val -17502"/>
              <a:gd name="adj7" fmla="val -113670"/>
              <a:gd name="adj8" fmla="val -2222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2= distance from B to A, first element in the vector old B</a:t>
            </a:r>
            <a:endParaRPr lang="en-AU" dirty="0">
              <a:solidFill>
                <a:schemeClr val="tx1"/>
              </a:solidFill>
            </a:endParaRPr>
          </a:p>
        </p:txBody>
      </p:sp>
      <p:sp>
        <p:nvSpPr>
          <p:cNvPr id="11" name="Line Callout 3 10"/>
          <p:cNvSpPr/>
          <p:nvPr/>
        </p:nvSpPr>
        <p:spPr>
          <a:xfrm>
            <a:off x="7539117" y="6300575"/>
            <a:ext cx="3337584" cy="510923"/>
          </a:xfrm>
          <a:prstGeom prst="borderCallout3">
            <a:avLst>
              <a:gd name="adj1" fmla="val 18750"/>
              <a:gd name="adj2" fmla="val -8333"/>
              <a:gd name="adj3" fmla="val 18750"/>
              <a:gd name="adj4" fmla="val -16667"/>
              <a:gd name="adj5" fmla="val 13541"/>
              <a:gd name="adj6" fmla="val -17502"/>
              <a:gd name="adj7" fmla="val -140443"/>
              <a:gd name="adj8" fmla="val -50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4</a:t>
            </a:r>
            <a:r>
              <a:rPr lang="en-AU" dirty="0" smtClean="0">
                <a:solidFill>
                  <a:schemeClr val="tx1"/>
                </a:solidFill>
              </a:rPr>
              <a:t>= distance from B to E, the fifth element in the old vector old B</a:t>
            </a:r>
            <a:endParaRPr lang="en-AU" dirty="0">
              <a:solidFill>
                <a:schemeClr val="tx1"/>
              </a:solidFill>
            </a:endParaRPr>
          </a:p>
        </p:txBody>
      </p:sp>
      <p:sp>
        <p:nvSpPr>
          <p:cNvPr id="9" name="Oval 8"/>
          <p:cNvSpPr/>
          <p:nvPr/>
        </p:nvSpPr>
        <p:spPr>
          <a:xfrm>
            <a:off x="2281080" y="2703872"/>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B</a:t>
            </a:r>
            <a:endParaRPr lang="en-AU" dirty="0">
              <a:solidFill>
                <a:schemeClr val="tx1"/>
              </a:solidFill>
            </a:endParaRPr>
          </a:p>
        </p:txBody>
      </p:sp>
      <p:sp>
        <p:nvSpPr>
          <p:cNvPr id="15" name="Oval 14"/>
          <p:cNvSpPr/>
          <p:nvPr/>
        </p:nvSpPr>
        <p:spPr>
          <a:xfrm>
            <a:off x="3699617" y="2695359"/>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D</a:t>
            </a:r>
            <a:endParaRPr lang="en-AU" dirty="0">
              <a:solidFill>
                <a:schemeClr val="tx1"/>
              </a:solidFill>
            </a:endParaRPr>
          </a:p>
        </p:txBody>
      </p:sp>
      <p:sp>
        <p:nvSpPr>
          <p:cNvPr id="19" name="Oval 18"/>
          <p:cNvSpPr/>
          <p:nvPr/>
        </p:nvSpPr>
        <p:spPr>
          <a:xfrm>
            <a:off x="2394151" y="3207955"/>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B</a:t>
            </a:r>
            <a:endParaRPr lang="en-AU" dirty="0">
              <a:solidFill>
                <a:schemeClr val="tx1"/>
              </a:solidFill>
            </a:endParaRPr>
          </a:p>
        </p:txBody>
      </p:sp>
      <p:sp>
        <p:nvSpPr>
          <p:cNvPr id="20" name="Oval 19"/>
          <p:cNvSpPr/>
          <p:nvPr/>
        </p:nvSpPr>
        <p:spPr>
          <a:xfrm>
            <a:off x="3952564" y="3207955"/>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A</a:t>
            </a:r>
            <a:endParaRPr lang="en-AU" dirty="0">
              <a:solidFill>
                <a:schemeClr val="tx1"/>
              </a:solidFill>
            </a:endParaRPr>
          </a:p>
        </p:txBody>
      </p:sp>
      <p:sp>
        <p:nvSpPr>
          <p:cNvPr id="21" name="Oval 20"/>
          <p:cNvSpPr/>
          <p:nvPr/>
        </p:nvSpPr>
        <p:spPr>
          <a:xfrm>
            <a:off x="5395681" y="3208974"/>
            <a:ext cx="658762" cy="3736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1"/>
                </a:solidFill>
              </a:rPr>
              <a:t>D</a:t>
            </a:r>
            <a:endParaRPr lang="en-AU" dirty="0">
              <a:solidFill>
                <a:schemeClr val="tx1"/>
              </a:solidFill>
            </a:endParaRPr>
          </a:p>
        </p:txBody>
      </p:sp>
      <p:cxnSp>
        <p:nvCxnSpPr>
          <p:cNvPr id="12" name="Straight Arrow Connector 11"/>
          <p:cNvCxnSpPr>
            <a:stCxn id="9" idx="6"/>
            <a:endCxn id="15" idx="2"/>
          </p:cNvCxnSpPr>
          <p:nvPr/>
        </p:nvCxnSpPr>
        <p:spPr>
          <a:xfrm flipV="1">
            <a:off x="2939842" y="2882172"/>
            <a:ext cx="759775" cy="8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6"/>
            <a:endCxn id="20" idx="2"/>
          </p:cNvCxnSpPr>
          <p:nvPr/>
        </p:nvCxnSpPr>
        <p:spPr>
          <a:xfrm>
            <a:off x="3052913" y="3394768"/>
            <a:ext cx="899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0" idx="6"/>
            <a:endCxn id="21" idx="2"/>
          </p:cNvCxnSpPr>
          <p:nvPr/>
        </p:nvCxnSpPr>
        <p:spPr>
          <a:xfrm>
            <a:off x="4611326" y="3394768"/>
            <a:ext cx="784355" cy="1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354883" y="2684361"/>
            <a:ext cx="689612" cy="369332"/>
          </a:xfrm>
          <a:prstGeom prst="rect">
            <a:avLst/>
          </a:prstGeom>
          <a:noFill/>
        </p:spPr>
        <p:txBody>
          <a:bodyPr wrap="none" rtlCol="0">
            <a:spAutoFit/>
          </a:bodyPr>
          <a:lstStyle/>
          <a:p>
            <a:r>
              <a:rPr lang="en-AU" dirty="0" smtClean="0"/>
              <a:t>Old B</a:t>
            </a:r>
            <a:endParaRPr lang="en-AU" dirty="0"/>
          </a:p>
        </p:txBody>
      </p:sp>
      <p:sp>
        <p:nvSpPr>
          <p:cNvPr id="26" name="TextBox 25"/>
          <p:cNvSpPr txBox="1"/>
          <p:nvPr/>
        </p:nvSpPr>
        <p:spPr>
          <a:xfrm>
            <a:off x="6054443" y="3210102"/>
            <a:ext cx="4613955" cy="369332"/>
          </a:xfrm>
          <a:prstGeom prst="rect">
            <a:avLst/>
          </a:prstGeom>
          <a:noFill/>
        </p:spPr>
        <p:txBody>
          <a:bodyPr wrap="none" rtlCol="0">
            <a:spAutoFit/>
          </a:bodyPr>
          <a:lstStyle/>
          <a:p>
            <a:r>
              <a:rPr lang="en-AU" dirty="0" smtClean="0"/>
              <a:t>D at New B=Minimum( Infinity ,  2+3 = 5  )   =  5</a:t>
            </a:r>
            <a:endParaRPr lang="en-AU" dirty="0"/>
          </a:p>
        </p:txBody>
      </p:sp>
      <p:sp>
        <p:nvSpPr>
          <p:cNvPr id="28" name="TextBox 27"/>
          <p:cNvSpPr txBox="1"/>
          <p:nvPr/>
        </p:nvSpPr>
        <p:spPr>
          <a:xfrm>
            <a:off x="2920121" y="2631901"/>
            <a:ext cx="698204" cy="307777"/>
          </a:xfrm>
          <a:prstGeom prst="rect">
            <a:avLst/>
          </a:prstGeom>
          <a:noFill/>
        </p:spPr>
        <p:txBody>
          <a:bodyPr wrap="none" rtlCol="0">
            <a:spAutoFit/>
          </a:bodyPr>
          <a:lstStyle/>
          <a:p>
            <a:r>
              <a:rPr lang="en-AU" sz="1400" dirty="0" smtClean="0"/>
              <a:t>Infinity</a:t>
            </a:r>
            <a:endParaRPr lang="en-AU" sz="1400" dirty="0"/>
          </a:p>
        </p:txBody>
      </p:sp>
      <p:sp>
        <p:nvSpPr>
          <p:cNvPr id="29" name="TextBox 28"/>
          <p:cNvSpPr txBox="1"/>
          <p:nvPr/>
        </p:nvSpPr>
        <p:spPr>
          <a:xfrm>
            <a:off x="1248684" y="3079489"/>
            <a:ext cx="1075423" cy="646331"/>
          </a:xfrm>
          <a:prstGeom prst="rect">
            <a:avLst/>
          </a:prstGeom>
          <a:noFill/>
        </p:spPr>
        <p:txBody>
          <a:bodyPr wrap="none" rtlCol="0">
            <a:spAutoFit/>
          </a:bodyPr>
          <a:lstStyle/>
          <a:p>
            <a:r>
              <a:rPr lang="en-AU" dirty="0" smtClean="0"/>
              <a:t>Update</a:t>
            </a:r>
          </a:p>
          <a:p>
            <a:r>
              <a:rPr lang="en-AU" dirty="0" smtClean="0"/>
              <a:t>process B</a:t>
            </a:r>
            <a:endParaRPr lang="en-AU" dirty="0"/>
          </a:p>
        </p:txBody>
      </p:sp>
      <p:sp>
        <p:nvSpPr>
          <p:cNvPr id="30" name="TextBox 29"/>
          <p:cNvSpPr txBox="1"/>
          <p:nvPr/>
        </p:nvSpPr>
        <p:spPr>
          <a:xfrm>
            <a:off x="3238771" y="3054712"/>
            <a:ext cx="301686" cy="369332"/>
          </a:xfrm>
          <a:prstGeom prst="rect">
            <a:avLst/>
          </a:prstGeom>
          <a:noFill/>
        </p:spPr>
        <p:txBody>
          <a:bodyPr wrap="none" rtlCol="0">
            <a:spAutoFit/>
          </a:bodyPr>
          <a:lstStyle/>
          <a:p>
            <a:r>
              <a:rPr lang="en-AU" dirty="0" smtClean="0"/>
              <a:t>2</a:t>
            </a:r>
            <a:endParaRPr lang="en-AU" dirty="0"/>
          </a:p>
        </p:txBody>
      </p:sp>
      <p:sp>
        <p:nvSpPr>
          <p:cNvPr id="31" name="TextBox 30"/>
          <p:cNvSpPr txBox="1"/>
          <p:nvPr/>
        </p:nvSpPr>
        <p:spPr>
          <a:xfrm>
            <a:off x="4557577" y="2670754"/>
            <a:ext cx="7152599" cy="369332"/>
          </a:xfrm>
          <a:prstGeom prst="rect">
            <a:avLst/>
          </a:prstGeom>
          <a:noFill/>
        </p:spPr>
        <p:txBody>
          <a:bodyPr wrap="none" rtlCol="0">
            <a:spAutoFit/>
          </a:bodyPr>
          <a:lstStyle/>
          <a:p>
            <a:r>
              <a:rPr lang="en-AU" dirty="0" smtClean="0"/>
              <a:t>This is from Old vector B ‘Old B’, it is already known to router B (4th row)</a:t>
            </a:r>
            <a:endParaRPr lang="en-AU" dirty="0"/>
          </a:p>
        </p:txBody>
      </p:sp>
      <p:sp>
        <p:nvSpPr>
          <p:cNvPr id="32" name="TextBox 31"/>
          <p:cNvSpPr txBox="1"/>
          <p:nvPr/>
        </p:nvSpPr>
        <p:spPr>
          <a:xfrm>
            <a:off x="2307771" y="3688156"/>
            <a:ext cx="6259919" cy="369332"/>
          </a:xfrm>
          <a:prstGeom prst="rect">
            <a:avLst/>
          </a:prstGeom>
          <a:noFill/>
        </p:spPr>
        <p:txBody>
          <a:bodyPr wrap="none" rtlCol="0">
            <a:spAutoFit/>
          </a:bodyPr>
          <a:lstStyle/>
          <a:p>
            <a:r>
              <a:rPr lang="en-AU" dirty="0" smtClean="0"/>
              <a:t>From  ‘Old B’, distance from B to A=2 , also in the tree right side</a:t>
            </a:r>
            <a:endParaRPr lang="en-AU" dirty="0"/>
          </a:p>
        </p:txBody>
      </p:sp>
      <p:sp>
        <p:nvSpPr>
          <p:cNvPr id="34" name="TextBox 33"/>
          <p:cNvSpPr txBox="1"/>
          <p:nvPr/>
        </p:nvSpPr>
        <p:spPr>
          <a:xfrm>
            <a:off x="4820289" y="3040086"/>
            <a:ext cx="301686" cy="369332"/>
          </a:xfrm>
          <a:prstGeom prst="rect">
            <a:avLst/>
          </a:prstGeom>
          <a:noFill/>
        </p:spPr>
        <p:txBody>
          <a:bodyPr wrap="none" rtlCol="0">
            <a:spAutoFit/>
          </a:bodyPr>
          <a:lstStyle/>
          <a:p>
            <a:r>
              <a:rPr lang="en-AU" dirty="0" smtClean="0"/>
              <a:t>3</a:t>
            </a:r>
            <a:endParaRPr lang="en-AU" dirty="0"/>
          </a:p>
        </p:txBody>
      </p:sp>
    </p:spTree>
    <p:extLst>
      <p:ext uri="{BB962C8B-B14F-4D97-AF65-F5344CB8AC3E}">
        <p14:creationId xmlns:p14="http://schemas.microsoft.com/office/powerpoint/2010/main" val="2523382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Routing Algorithms (Distance vector)</a:t>
            </a:r>
          </a:p>
        </p:txBody>
      </p:sp>
      <p:sp>
        <p:nvSpPr>
          <p:cNvPr id="4" name="Footer Placeholder 3"/>
          <p:cNvSpPr>
            <a:spLocks noGrp="1"/>
          </p:cNvSpPr>
          <p:nvPr>
            <p:ph type="ftr" sz="quarter" idx="11"/>
          </p:nvPr>
        </p:nvSpPr>
        <p:spPr/>
        <p:txBody>
          <a:bodyPr/>
          <a:lstStyle/>
          <a:p>
            <a:r>
              <a:rPr lang="en-AU" dirty="0"/>
              <a:t>6. Routing Protocols and IPv6</a:t>
            </a:r>
          </a:p>
        </p:txBody>
      </p:sp>
      <p:sp>
        <p:nvSpPr>
          <p:cNvPr id="5" name="Slide Number Placeholder 4"/>
          <p:cNvSpPr>
            <a:spLocks noGrp="1"/>
          </p:cNvSpPr>
          <p:nvPr>
            <p:ph type="sldNum" sz="quarter" idx="12"/>
          </p:nvPr>
        </p:nvSpPr>
        <p:spPr/>
        <p:txBody>
          <a:bodyPr/>
          <a:lstStyle/>
          <a:p>
            <a:fld id="{C3501C34-4E04-4A50-AB5F-52F893F3A945}" type="slidenum">
              <a:rPr lang="en-AU" smtClean="0"/>
              <a:t>16</a:t>
            </a:fld>
            <a:endParaRPr lang="en-AU"/>
          </a:p>
        </p:txBody>
      </p:sp>
      <p:grpSp>
        <p:nvGrpSpPr>
          <p:cNvPr id="7" name="Group 6"/>
          <p:cNvGrpSpPr/>
          <p:nvPr/>
        </p:nvGrpSpPr>
        <p:grpSpPr>
          <a:xfrm>
            <a:off x="3068282" y="1690688"/>
            <a:ext cx="6055436" cy="4665662"/>
            <a:chOff x="3434315" y="1775637"/>
            <a:chExt cx="5837275" cy="4497571"/>
          </a:xfrm>
        </p:grpSpPr>
        <p:sp>
          <p:nvSpPr>
            <p:cNvPr id="6" name="Rectangle 5"/>
            <p:cNvSpPr/>
            <p:nvPr/>
          </p:nvSpPr>
          <p:spPr>
            <a:xfrm>
              <a:off x="3434315" y="1775637"/>
              <a:ext cx="5837275" cy="4497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 name="Group 1"/>
            <p:cNvGrpSpPr>
              <a:grpSpLocks/>
            </p:cNvGrpSpPr>
            <p:nvPr/>
          </p:nvGrpSpPr>
          <p:grpSpPr bwMode="auto">
            <a:xfrm>
              <a:off x="3434316" y="1884888"/>
              <a:ext cx="5725633" cy="4277261"/>
              <a:chOff x="689742" y="749300"/>
              <a:chExt cx="7768458" cy="5803900"/>
            </a:xfrm>
          </p:grpSpPr>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742" y="749300"/>
                <a:ext cx="7768458"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8"/>
              <p:cNvSpPr>
                <a:spLocks noChangeArrowheads="1"/>
              </p:cNvSpPr>
              <p:nvPr/>
            </p:nvSpPr>
            <p:spPr bwMode="auto">
              <a:xfrm>
                <a:off x="838200" y="749300"/>
                <a:ext cx="7620000" cy="580390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grpSp>
    </p:spTree>
    <p:extLst>
      <p:ext uri="{BB962C8B-B14F-4D97-AF65-F5344CB8AC3E}">
        <p14:creationId xmlns:p14="http://schemas.microsoft.com/office/powerpoint/2010/main" val="780163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7642"/>
            <a:ext cx="12192000" cy="542428"/>
          </a:xfrm>
          <a:solidFill>
            <a:schemeClr val="bg1"/>
          </a:solidFill>
        </p:spPr>
        <p:txBody>
          <a:bodyPr>
            <a:normAutofit fontScale="90000"/>
          </a:bodyPr>
          <a:lstStyle/>
          <a:p>
            <a:r>
              <a:rPr lang="en-AU" dirty="0"/>
              <a:t>Routing </a:t>
            </a:r>
            <a:r>
              <a:rPr lang="en-AU" dirty="0" smtClean="0"/>
              <a:t>Algorithms (Distance vector routing: problems)</a:t>
            </a:r>
            <a:endParaRPr lang="en-AU" dirty="0"/>
          </a:p>
        </p:txBody>
      </p:sp>
      <p:sp>
        <p:nvSpPr>
          <p:cNvPr id="6" name="Content Placeholder 5"/>
          <p:cNvSpPr>
            <a:spLocks noGrp="1"/>
          </p:cNvSpPr>
          <p:nvPr>
            <p:ph idx="1"/>
          </p:nvPr>
        </p:nvSpPr>
        <p:spPr>
          <a:xfrm>
            <a:off x="0" y="489132"/>
            <a:ext cx="7017650" cy="6368867"/>
          </a:xfrm>
          <a:solidFill>
            <a:schemeClr val="bg1"/>
          </a:solidFill>
        </p:spPr>
        <p:txBody>
          <a:bodyPr>
            <a:noAutofit/>
          </a:bodyPr>
          <a:lstStyle/>
          <a:p>
            <a:pPr algn="just"/>
            <a:r>
              <a:rPr lang="en-AU" sz="1500" dirty="0">
                <a:latin typeface="Times New Roman" panose="02020603050405020304" pitchFamily="18" charset="0"/>
                <a:cs typeface="Times New Roman" panose="02020603050405020304" pitchFamily="18" charset="0"/>
              </a:rPr>
              <a:t>Distance vector algorithm problems:</a:t>
            </a:r>
          </a:p>
          <a:p>
            <a:pPr lvl="1" algn="just"/>
            <a:r>
              <a:rPr lang="en-AU" sz="1500" i="1" u="sng" dirty="0">
                <a:latin typeface="Times New Roman" panose="02020603050405020304" pitchFamily="18" charset="0"/>
                <a:cs typeface="Times New Roman" panose="02020603050405020304" pitchFamily="18" charset="0"/>
              </a:rPr>
              <a:t>Count to Infinity</a:t>
            </a:r>
            <a:r>
              <a:rPr lang="en-AU" sz="1500" dirty="0">
                <a:latin typeface="Times New Roman" panose="02020603050405020304" pitchFamily="18" charset="0"/>
                <a:cs typeface="Times New Roman" panose="02020603050405020304" pitchFamily="18" charset="0"/>
              </a:rPr>
              <a:t>:</a:t>
            </a:r>
          </a:p>
          <a:p>
            <a:pPr algn="just"/>
            <a:r>
              <a:rPr lang="en-AU" sz="1500" dirty="0">
                <a:latin typeface="Times New Roman" panose="02020603050405020304" pitchFamily="18" charset="0"/>
                <a:cs typeface="Times New Roman" panose="02020603050405020304" pitchFamily="18" charset="0"/>
              </a:rPr>
              <a:t>At the beginning, both nodes A and B know how to reach node X</a:t>
            </a:r>
            <a:r>
              <a:rPr lang="en-AU" sz="1500" dirty="0" smtClean="0">
                <a:latin typeface="Times New Roman" panose="02020603050405020304" pitchFamily="18" charset="0"/>
                <a:cs typeface="Times New Roman" panose="02020603050405020304" pitchFamily="18" charset="0"/>
              </a:rPr>
              <a:t>. </a:t>
            </a:r>
            <a:r>
              <a:rPr lang="en-AU" sz="1500" b="1" dirty="0" smtClean="0">
                <a:latin typeface="Times New Roman" panose="02020603050405020304" pitchFamily="18" charset="0"/>
                <a:cs typeface="Times New Roman" panose="02020603050405020304" pitchFamily="18" charset="0"/>
              </a:rPr>
              <a:t>Assuming distance from node to node is unity, 16 is considered as maximum distance (as infinity).</a:t>
            </a:r>
          </a:p>
          <a:p>
            <a:pPr algn="just"/>
            <a:r>
              <a:rPr lang="en-AU" sz="1500" dirty="0" smtClean="0">
                <a:latin typeface="Times New Roman" panose="02020603050405020304" pitchFamily="18" charset="0"/>
                <a:cs typeface="Times New Roman" panose="02020603050405020304" pitchFamily="18" charset="0"/>
              </a:rPr>
              <a:t>But </a:t>
            </a:r>
            <a:r>
              <a:rPr lang="en-AU" sz="1500" dirty="0">
                <a:latin typeface="Times New Roman" panose="02020603050405020304" pitchFamily="18" charset="0"/>
                <a:cs typeface="Times New Roman" panose="02020603050405020304" pitchFamily="18" charset="0"/>
              </a:rPr>
              <a:t>suddenly, the link between A and X fails. Node </a:t>
            </a:r>
            <a:r>
              <a:rPr lang="en-AU" sz="1500" dirty="0" smtClean="0">
                <a:latin typeface="Times New Roman" panose="02020603050405020304" pitchFamily="18" charset="0"/>
                <a:cs typeface="Times New Roman" panose="02020603050405020304" pitchFamily="18" charset="0"/>
              </a:rPr>
              <a:t>A changes </a:t>
            </a:r>
            <a:r>
              <a:rPr lang="en-AU" sz="1500" dirty="0">
                <a:latin typeface="Times New Roman" panose="02020603050405020304" pitchFamily="18" charset="0"/>
                <a:cs typeface="Times New Roman" panose="02020603050405020304" pitchFamily="18" charset="0"/>
              </a:rPr>
              <a:t>its </a:t>
            </a:r>
            <a:r>
              <a:rPr lang="en-AU" sz="1500" dirty="0" smtClean="0">
                <a:latin typeface="Times New Roman" panose="02020603050405020304" pitchFamily="18" charset="0"/>
                <a:cs typeface="Times New Roman" panose="02020603050405020304" pitchFamily="18" charset="0"/>
              </a:rPr>
              <a:t>table</a:t>
            </a:r>
            <a:r>
              <a:rPr lang="en-AU" sz="1500" dirty="0">
                <a:latin typeface="Times New Roman" panose="02020603050405020304" pitchFamily="18" charset="0"/>
                <a:cs typeface="Times New Roman" panose="02020603050405020304" pitchFamily="18" charset="0"/>
              </a:rPr>
              <a:t> </a:t>
            </a:r>
            <a:r>
              <a:rPr lang="en-AU" sz="1500" dirty="0" smtClean="0">
                <a:latin typeface="Times New Roman" panose="02020603050405020304" pitchFamily="18" charset="0"/>
                <a:cs typeface="Times New Roman" panose="02020603050405020304" pitchFamily="18" charset="0"/>
              </a:rPr>
              <a:t>in </a:t>
            </a:r>
            <a:r>
              <a:rPr lang="en-AU" sz="1500" dirty="0">
                <a:latin typeface="Times New Roman" panose="02020603050405020304" pitchFamily="18" charset="0"/>
                <a:cs typeface="Times New Roman" panose="02020603050405020304" pitchFamily="18" charset="0"/>
              </a:rPr>
              <a:t>on </a:t>
            </a:r>
            <a:r>
              <a:rPr lang="en-AU" sz="1500" dirty="0" smtClean="0">
                <a:latin typeface="Times New Roman" panose="02020603050405020304" pitchFamily="18" charset="0"/>
                <a:cs typeface="Times New Roman" panose="02020603050405020304" pitchFamily="18" charset="0"/>
              </a:rPr>
              <a:t>A, </a:t>
            </a:r>
            <a:r>
              <a:rPr lang="en-AU" sz="1500" dirty="0">
                <a:latin typeface="Times New Roman" panose="02020603050405020304" pitchFamily="18" charset="0"/>
                <a:cs typeface="Times New Roman" panose="02020603050405020304" pitchFamily="18" charset="0"/>
              </a:rPr>
              <a:t>Fig </a:t>
            </a:r>
            <a:r>
              <a:rPr lang="en-AU" sz="1500" dirty="0" smtClean="0">
                <a:latin typeface="Times New Roman" panose="02020603050405020304" pitchFamily="18" charset="0"/>
                <a:cs typeface="Times New Roman" panose="02020603050405020304" pitchFamily="18" charset="0"/>
              </a:rPr>
              <a:t>(b)</a:t>
            </a:r>
            <a:endParaRPr lang="en-AU" sz="1500" dirty="0">
              <a:latin typeface="Times New Roman" panose="02020603050405020304" pitchFamily="18" charset="0"/>
              <a:cs typeface="Times New Roman" panose="02020603050405020304" pitchFamily="18" charset="0"/>
            </a:endParaRPr>
          </a:p>
          <a:p>
            <a:pPr algn="just"/>
            <a:r>
              <a:rPr lang="en-AU" sz="1500" dirty="0" smtClean="0">
                <a:latin typeface="Times New Roman" panose="02020603050405020304" pitchFamily="18" charset="0"/>
                <a:cs typeface="Times New Roman" panose="02020603050405020304" pitchFamily="18" charset="0"/>
              </a:rPr>
              <a:t>If </a:t>
            </a:r>
            <a:r>
              <a:rPr lang="en-AU" sz="1500" dirty="0">
                <a:latin typeface="Times New Roman" panose="02020603050405020304" pitchFamily="18" charset="0"/>
                <a:cs typeface="Times New Roman" panose="02020603050405020304" pitchFamily="18" charset="0"/>
              </a:rPr>
              <a:t>A can send its table to B immediately, everything is fine</a:t>
            </a:r>
            <a:r>
              <a:rPr lang="en-AU" sz="1500" dirty="0" smtClean="0">
                <a:latin typeface="Times New Roman" panose="02020603050405020304" pitchFamily="18" charset="0"/>
                <a:cs typeface="Times New Roman" panose="02020603050405020304" pitchFamily="18" charset="0"/>
              </a:rPr>
              <a:t>.</a:t>
            </a:r>
          </a:p>
          <a:p>
            <a:pPr algn="just"/>
            <a:r>
              <a:rPr lang="en-AU" sz="1500" dirty="0" smtClean="0">
                <a:latin typeface="Times New Roman" panose="02020603050405020304" pitchFamily="18" charset="0"/>
                <a:cs typeface="Times New Roman" panose="02020603050405020304" pitchFamily="18" charset="0"/>
              </a:rPr>
              <a:t>However, the </a:t>
            </a:r>
            <a:r>
              <a:rPr lang="en-AU" sz="1500" dirty="0">
                <a:latin typeface="Times New Roman" panose="02020603050405020304" pitchFamily="18" charset="0"/>
                <a:cs typeface="Times New Roman" panose="02020603050405020304" pitchFamily="18" charset="0"/>
              </a:rPr>
              <a:t>system becomes unstable if B sends its forwarding table to A before receiving </a:t>
            </a:r>
            <a:r>
              <a:rPr lang="en-AU" sz="1500" dirty="0" smtClean="0">
                <a:latin typeface="Times New Roman" panose="02020603050405020304" pitchFamily="18" charset="0"/>
                <a:cs typeface="Times New Roman" panose="02020603050405020304" pitchFamily="18" charset="0"/>
              </a:rPr>
              <a:t>A’s forwarding </a:t>
            </a:r>
            <a:r>
              <a:rPr lang="en-AU" sz="1500" dirty="0">
                <a:latin typeface="Times New Roman" panose="02020603050405020304" pitchFamily="18" charset="0"/>
                <a:cs typeface="Times New Roman" panose="02020603050405020304" pitchFamily="18" charset="0"/>
              </a:rPr>
              <a:t>table. </a:t>
            </a:r>
            <a:endParaRPr lang="en-AU" sz="1500" dirty="0" smtClean="0">
              <a:latin typeface="Times New Roman" panose="02020603050405020304" pitchFamily="18" charset="0"/>
              <a:cs typeface="Times New Roman" panose="02020603050405020304" pitchFamily="18" charset="0"/>
            </a:endParaRPr>
          </a:p>
          <a:p>
            <a:pPr algn="just"/>
            <a:r>
              <a:rPr lang="en-AU" sz="1500" dirty="0" smtClean="0">
                <a:latin typeface="Times New Roman" panose="02020603050405020304" pitchFamily="18" charset="0"/>
                <a:cs typeface="Times New Roman" panose="02020603050405020304" pitchFamily="18" charset="0"/>
              </a:rPr>
              <a:t>Node </a:t>
            </a:r>
            <a:r>
              <a:rPr lang="en-AU" sz="1500" dirty="0">
                <a:latin typeface="Times New Roman" panose="02020603050405020304" pitchFamily="18" charset="0"/>
                <a:cs typeface="Times New Roman" panose="02020603050405020304" pitchFamily="18" charset="0"/>
              </a:rPr>
              <a:t>A receives the update and, assuming that B has found a way </a:t>
            </a:r>
            <a:r>
              <a:rPr lang="en-AU" sz="1500" dirty="0" smtClean="0">
                <a:latin typeface="Times New Roman" panose="02020603050405020304" pitchFamily="18" charset="0"/>
                <a:cs typeface="Times New Roman" panose="02020603050405020304" pitchFamily="18" charset="0"/>
              </a:rPr>
              <a:t>to reach </a:t>
            </a:r>
            <a:r>
              <a:rPr lang="en-AU" sz="1500" dirty="0">
                <a:latin typeface="Times New Roman" panose="02020603050405020304" pitchFamily="18" charset="0"/>
                <a:cs typeface="Times New Roman" panose="02020603050405020304" pitchFamily="18" charset="0"/>
              </a:rPr>
              <a:t>X, immediately updates its forwarding </a:t>
            </a:r>
            <a:r>
              <a:rPr lang="en-AU" sz="1500" dirty="0" smtClean="0">
                <a:latin typeface="Times New Roman" panose="02020603050405020304" pitchFamily="18" charset="0"/>
                <a:cs typeface="Times New Roman" panose="02020603050405020304" pitchFamily="18" charset="0"/>
              </a:rPr>
              <a:t>table in Fig </a:t>
            </a:r>
            <a:r>
              <a:rPr lang="en-AU" sz="1500" dirty="0">
                <a:latin typeface="Times New Roman" panose="02020603050405020304" pitchFamily="18" charset="0"/>
                <a:cs typeface="Times New Roman" panose="02020603050405020304" pitchFamily="18" charset="0"/>
              </a:rPr>
              <a:t>(c)</a:t>
            </a:r>
          </a:p>
          <a:p>
            <a:pPr algn="just"/>
            <a:r>
              <a:rPr lang="en-AU" sz="1500" dirty="0" smtClean="0">
                <a:latin typeface="Times New Roman" panose="02020603050405020304" pitchFamily="18" charset="0"/>
                <a:cs typeface="Times New Roman" panose="02020603050405020304" pitchFamily="18" charset="0"/>
              </a:rPr>
              <a:t>Now </a:t>
            </a:r>
            <a:r>
              <a:rPr lang="en-AU" sz="1500" dirty="0">
                <a:latin typeface="Times New Roman" panose="02020603050405020304" pitchFamily="18" charset="0"/>
                <a:cs typeface="Times New Roman" panose="02020603050405020304" pitchFamily="18" charset="0"/>
              </a:rPr>
              <a:t>A sends its new update to B</a:t>
            </a:r>
            <a:r>
              <a:rPr lang="en-AU" sz="1500" dirty="0" smtClean="0">
                <a:latin typeface="Times New Roman" panose="02020603050405020304" pitchFamily="18" charset="0"/>
                <a:cs typeface="Times New Roman" panose="02020603050405020304" pitchFamily="18" charset="0"/>
              </a:rPr>
              <a:t>. Now </a:t>
            </a:r>
            <a:r>
              <a:rPr lang="en-AU" sz="1500" dirty="0">
                <a:latin typeface="Times New Roman" panose="02020603050405020304" pitchFamily="18" charset="0"/>
                <a:cs typeface="Times New Roman" panose="02020603050405020304" pitchFamily="18" charset="0"/>
              </a:rPr>
              <a:t>B thinks that something has been changed around A and updates its </a:t>
            </a:r>
            <a:r>
              <a:rPr lang="en-AU" sz="1500" dirty="0" smtClean="0">
                <a:latin typeface="Times New Roman" panose="02020603050405020304" pitchFamily="18" charset="0"/>
                <a:cs typeface="Times New Roman" panose="02020603050405020304" pitchFamily="18" charset="0"/>
              </a:rPr>
              <a:t>forwarding table in B </a:t>
            </a:r>
            <a:r>
              <a:rPr lang="en-AU" sz="1500" dirty="0">
                <a:latin typeface="Times New Roman" panose="02020603050405020304" pitchFamily="18" charset="0"/>
                <a:cs typeface="Times New Roman" panose="02020603050405020304" pitchFamily="18" charset="0"/>
              </a:rPr>
              <a:t>in Fig </a:t>
            </a:r>
            <a:r>
              <a:rPr lang="en-AU" sz="1500" dirty="0" smtClean="0">
                <a:latin typeface="Times New Roman" panose="02020603050405020304" pitchFamily="18" charset="0"/>
                <a:cs typeface="Times New Roman" panose="02020603050405020304" pitchFamily="18" charset="0"/>
              </a:rPr>
              <a:t>(d).</a:t>
            </a:r>
            <a:endParaRPr lang="en-AU" sz="1500" dirty="0">
              <a:latin typeface="Times New Roman" panose="02020603050405020304" pitchFamily="18" charset="0"/>
              <a:cs typeface="Times New Roman" panose="02020603050405020304" pitchFamily="18" charset="0"/>
            </a:endParaRPr>
          </a:p>
          <a:p>
            <a:pPr algn="just"/>
            <a:r>
              <a:rPr lang="en-AU" sz="1500" dirty="0" smtClean="0">
                <a:latin typeface="Times New Roman" panose="02020603050405020304" pitchFamily="18" charset="0"/>
                <a:cs typeface="Times New Roman" panose="02020603050405020304" pitchFamily="18" charset="0"/>
              </a:rPr>
              <a:t> The </a:t>
            </a:r>
            <a:r>
              <a:rPr lang="en-AU" sz="1500" dirty="0">
                <a:latin typeface="Times New Roman" panose="02020603050405020304" pitchFamily="18" charset="0"/>
                <a:cs typeface="Times New Roman" panose="02020603050405020304" pitchFamily="18" charset="0"/>
              </a:rPr>
              <a:t>cost of reaching X increases gradually until it reaches infinity.</a:t>
            </a:r>
          </a:p>
          <a:p>
            <a:pPr algn="just"/>
            <a:r>
              <a:rPr lang="en-AU" sz="1500" dirty="0">
                <a:latin typeface="Times New Roman" panose="02020603050405020304" pitchFamily="18" charset="0"/>
                <a:cs typeface="Times New Roman" panose="02020603050405020304" pitchFamily="18" charset="0"/>
              </a:rPr>
              <a:t>At </a:t>
            </a:r>
            <a:r>
              <a:rPr lang="en-AU" sz="1500" dirty="0" smtClean="0">
                <a:latin typeface="Times New Roman" panose="02020603050405020304" pitchFamily="18" charset="0"/>
                <a:cs typeface="Times New Roman" panose="02020603050405020304" pitchFamily="18" charset="0"/>
              </a:rPr>
              <a:t>this moment</a:t>
            </a:r>
            <a:r>
              <a:rPr lang="en-AU" sz="1500" dirty="0">
                <a:latin typeface="Times New Roman" panose="02020603050405020304" pitchFamily="18" charset="0"/>
                <a:cs typeface="Times New Roman" panose="02020603050405020304" pitchFamily="18" charset="0"/>
              </a:rPr>
              <a:t>, both A and B know that X cannot be reached. </a:t>
            </a:r>
            <a:endParaRPr lang="en-AU" sz="1500" dirty="0" smtClean="0">
              <a:latin typeface="Times New Roman" panose="02020603050405020304" pitchFamily="18" charset="0"/>
              <a:cs typeface="Times New Roman" panose="02020603050405020304" pitchFamily="18" charset="0"/>
            </a:endParaRPr>
          </a:p>
          <a:p>
            <a:pPr algn="just"/>
            <a:r>
              <a:rPr lang="en-AU" sz="1500" dirty="0" smtClean="0">
                <a:latin typeface="Times New Roman" panose="02020603050405020304" pitchFamily="18" charset="0"/>
                <a:cs typeface="Times New Roman" panose="02020603050405020304" pitchFamily="18" charset="0"/>
              </a:rPr>
              <a:t>However</a:t>
            </a:r>
            <a:r>
              <a:rPr lang="en-AU" sz="1500" dirty="0">
                <a:latin typeface="Times New Roman" panose="02020603050405020304" pitchFamily="18" charset="0"/>
                <a:cs typeface="Times New Roman" panose="02020603050405020304" pitchFamily="18" charset="0"/>
              </a:rPr>
              <a:t>, during this time </a:t>
            </a:r>
            <a:r>
              <a:rPr lang="en-AU" sz="1500" dirty="0" smtClean="0">
                <a:latin typeface="Times New Roman" panose="02020603050405020304" pitchFamily="18" charset="0"/>
                <a:cs typeface="Times New Roman" panose="02020603050405020304" pitchFamily="18" charset="0"/>
              </a:rPr>
              <a:t>the system </a:t>
            </a:r>
            <a:r>
              <a:rPr lang="en-AU" sz="1500" dirty="0">
                <a:latin typeface="Times New Roman" panose="02020603050405020304" pitchFamily="18" charset="0"/>
                <a:cs typeface="Times New Roman" panose="02020603050405020304" pitchFamily="18" charset="0"/>
              </a:rPr>
              <a:t>is not stable. </a:t>
            </a:r>
            <a:endParaRPr lang="en-AU" sz="1500" dirty="0" smtClean="0">
              <a:latin typeface="Times New Roman" panose="02020603050405020304" pitchFamily="18" charset="0"/>
              <a:cs typeface="Times New Roman" panose="02020603050405020304" pitchFamily="18" charset="0"/>
            </a:endParaRPr>
          </a:p>
          <a:p>
            <a:pPr algn="just"/>
            <a:r>
              <a:rPr lang="en-AU" sz="1500" dirty="0" smtClean="0">
                <a:latin typeface="Times New Roman" panose="02020603050405020304" pitchFamily="18" charset="0"/>
                <a:cs typeface="Times New Roman" panose="02020603050405020304" pitchFamily="18" charset="0"/>
              </a:rPr>
              <a:t>Node </a:t>
            </a:r>
            <a:r>
              <a:rPr lang="en-AU" sz="1500" dirty="0">
                <a:latin typeface="Times New Roman" panose="02020603050405020304" pitchFamily="18" charset="0"/>
                <a:cs typeface="Times New Roman" panose="02020603050405020304" pitchFamily="18" charset="0"/>
              </a:rPr>
              <a:t>A thinks that the route to X is via B; node B thinks that </a:t>
            </a:r>
            <a:r>
              <a:rPr lang="en-AU" sz="1500" dirty="0" smtClean="0">
                <a:latin typeface="Times New Roman" panose="02020603050405020304" pitchFamily="18" charset="0"/>
                <a:cs typeface="Times New Roman" panose="02020603050405020304" pitchFamily="18" charset="0"/>
              </a:rPr>
              <a:t>the route </a:t>
            </a:r>
            <a:r>
              <a:rPr lang="en-AU" sz="1500" dirty="0">
                <a:latin typeface="Times New Roman" panose="02020603050405020304" pitchFamily="18" charset="0"/>
                <a:cs typeface="Times New Roman" panose="02020603050405020304" pitchFamily="18" charset="0"/>
              </a:rPr>
              <a:t>to X is via A. If A receives a packet destined for X, the packet goes to B and </a:t>
            </a:r>
            <a:r>
              <a:rPr lang="en-AU" sz="1500" dirty="0" smtClean="0">
                <a:latin typeface="Times New Roman" panose="02020603050405020304" pitchFamily="18" charset="0"/>
                <a:cs typeface="Times New Roman" panose="02020603050405020304" pitchFamily="18" charset="0"/>
              </a:rPr>
              <a:t>then comes </a:t>
            </a:r>
            <a:r>
              <a:rPr lang="en-AU" sz="1500" dirty="0">
                <a:latin typeface="Times New Roman" panose="02020603050405020304" pitchFamily="18" charset="0"/>
                <a:cs typeface="Times New Roman" panose="02020603050405020304" pitchFamily="18" charset="0"/>
              </a:rPr>
              <a:t>back to A</a:t>
            </a:r>
            <a:r>
              <a:rPr lang="en-AU" sz="1500" dirty="0" smtClean="0">
                <a:latin typeface="Times New Roman" panose="02020603050405020304" pitchFamily="18" charset="0"/>
                <a:cs typeface="Times New Roman" panose="02020603050405020304" pitchFamily="18" charset="0"/>
              </a:rPr>
              <a:t>.</a:t>
            </a:r>
          </a:p>
          <a:p>
            <a:pPr algn="just"/>
            <a:r>
              <a:rPr lang="en-AU" sz="1500" dirty="0" smtClean="0">
                <a:latin typeface="Times New Roman" panose="02020603050405020304" pitchFamily="18" charset="0"/>
                <a:cs typeface="Times New Roman" panose="02020603050405020304" pitchFamily="18" charset="0"/>
              </a:rPr>
              <a:t>Similarly</a:t>
            </a:r>
            <a:r>
              <a:rPr lang="en-AU" sz="1500" dirty="0">
                <a:latin typeface="Times New Roman" panose="02020603050405020304" pitchFamily="18" charset="0"/>
                <a:cs typeface="Times New Roman" panose="02020603050405020304" pitchFamily="18" charset="0"/>
              </a:rPr>
              <a:t>, if B receives a packet destined for X, it goes to A </a:t>
            </a:r>
            <a:r>
              <a:rPr lang="en-AU" sz="1500" dirty="0" smtClean="0">
                <a:latin typeface="Times New Roman" panose="02020603050405020304" pitchFamily="18" charset="0"/>
                <a:cs typeface="Times New Roman" panose="02020603050405020304" pitchFamily="18" charset="0"/>
              </a:rPr>
              <a:t>and comes </a:t>
            </a:r>
            <a:r>
              <a:rPr lang="en-AU" sz="1500" dirty="0">
                <a:latin typeface="Times New Roman" panose="02020603050405020304" pitchFamily="18" charset="0"/>
                <a:cs typeface="Times New Roman" panose="02020603050405020304" pitchFamily="18" charset="0"/>
              </a:rPr>
              <a:t>back to B. Packets bounce between A and B, creating a two-node loop problem</a:t>
            </a:r>
            <a:r>
              <a:rPr lang="en-AU" sz="1500" dirty="0" smtClean="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2"/>
          </p:nvPr>
        </p:nvSpPr>
        <p:spPr/>
        <p:txBody>
          <a:bodyPr/>
          <a:lstStyle/>
          <a:p>
            <a:fld id="{C3501C34-4E04-4A50-AB5F-52F893F3A945}" type="slidenum">
              <a:rPr lang="en-AU" smtClean="0"/>
              <a:t>17</a:t>
            </a:fld>
            <a:endParaRPr lang="en-AU"/>
          </a:p>
        </p:txBody>
      </p:sp>
      <p:grpSp>
        <p:nvGrpSpPr>
          <p:cNvPr id="15" name="Group 14"/>
          <p:cNvGrpSpPr/>
          <p:nvPr/>
        </p:nvGrpSpPr>
        <p:grpSpPr>
          <a:xfrm>
            <a:off x="6996861" y="524786"/>
            <a:ext cx="5146157" cy="4172342"/>
            <a:chOff x="5699050" y="3329917"/>
            <a:chExt cx="4901609" cy="2794436"/>
          </a:xfrm>
        </p:grpSpPr>
        <p:sp>
          <p:nvSpPr>
            <p:cNvPr id="14" name="Rectangle 13"/>
            <p:cNvSpPr/>
            <p:nvPr/>
          </p:nvSpPr>
          <p:spPr>
            <a:xfrm>
              <a:off x="5699050" y="3329917"/>
              <a:ext cx="4901609" cy="2794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5505" y="3444552"/>
              <a:ext cx="1607645" cy="74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8943" y="3444552"/>
              <a:ext cx="1608555" cy="75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0309" y="4378141"/>
              <a:ext cx="1608555" cy="75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5505" y="5302919"/>
              <a:ext cx="1616743" cy="74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38864" y="5304738"/>
              <a:ext cx="1611284" cy="74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92735" y="5651378"/>
              <a:ext cx="327534" cy="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87154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432619"/>
          </a:xfrm>
          <a:solidFill>
            <a:schemeClr val="bg1"/>
          </a:solidFill>
        </p:spPr>
        <p:txBody>
          <a:bodyPr>
            <a:noAutofit/>
          </a:bodyPr>
          <a:lstStyle/>
          <a:p>
            <a:r>
              <a:rPr lang="en-AU" sz="3600" dirty="0"/>
              <a:t>Routing </a:t>
            </a:r>
            <a:r>
              <a:rPr lang="en-AU" sz="3600" dirty="0" smtClean="0"/>
              <a:t>Algorithms (Distance vector: solution of problems)</a:t>
            </a:r>
            <a:endParaRPr lang="en-AU" sz="3600" dirty="0"/>
          </a:p>
        </p:txBody>
      </p:sp>
      <p:sp>
        <p:nvSpPr>
          <p:cNvPr id="6" name="Content Placeholder 5"/>
          <p:cNvSpPr>
            <a:spLocks noGrp="1"/>
          </p:cNvSpPr>
          <p:nvPr>
            <p:ph idx="1"/>
          </p:nvPr>
        </p:nvSpPr>
        <p:spPr>
          <a:xfrm>
            <a:off x="0" y="432618"/>
            <a:ext cx="12192000" cy="6425381"/>
          </a:xfrm>
          <a:solidFill>
            <a:schemeClr val="bg1"/>
          </a:solidFill>
        </p:spPr>
        <p:txBody>
          <a:bodyPr>
            <a:normAutofit lnSpcReduction="10000"/>
          </a:bodyPr>
          <a:lstStyle/>
          <a:p>
            <a:r>
              <a:rPr lang="en-AU" dirty="0"/>
              <a:t>Distance vector algorithm problem solutions:</a:t>
            </a:r>
          </a:p>
          <a:p>
            <a:pPr lvl="1"/>
            <a:r>
              <a:rPr lang="en-AU" i="1" u="sng" dirty="0"/>
              <a:t>Split horizon</a:t>
            </a:r>
            <a:r>
              <a:rPr lang="en-AU" dirty="0"/>
              <a:t>:</a:t>
            </a:r>
          </a:p>
          <a:p>
            <a:pPr lvl="2"/>
            <a:r>
              <a:rPr lang="en-AU" dirty="0"/>
              <a:t>One solution to instability caused by count-to-infinity / two-node loop</a:t>
            </a:r>
          </a:p>
          <a:p>
            <a:pPr lvl="2"/>
            <a:r>
              <a:rPr lang="en-AU" dirty="0"/>
              <a:t>Only send partial distance vectors to other routers, does not send distances for nodes to their source</a:t>
            </a:r>
          </a:p>
          <a:p>
            <a:pPr lvl="2"/>
            <a:r>
              <a:rPr lang="en-AU" dirty="0"/>
              <a:t>Example: if Router B thinks the best path to network X is via router A, don’t include the distance for X in updates sent to A</a:t>
            </a:r>
          </a:p>
          <a:p>
            <a:pPr lvl="1"/>
            <a:r>
              <a:rPr lang="en-AU" i="1" u="sng" dirty="0"/>
              <a:t>Poison reverse</a:t>
            </a:r>
            <a:r>
              <a:rPr lang="en-AU" dirty="0" smtClean="0"/>
              <a:t>:</a:t>
            </a:r>
          </a:p>
          <a:p>
            <a:pPr lvl="1"/>
            <a:r>
              <a:rPr lang="en-AU" dirty="0"/>
              <a:t>Using the split-horizon strategy has one drawback. Normally, the corresponding </a:t>
            </a:r>
            <a:r>
              <a:rPr lang="en-AU" dirty="0" smtClean="0"/>
              <a:t>protocol uses </a:t>
            </a:r>
            <a:r>
              <a:rPr lang="en-AU" dirty="0"/>
              <a:t>a timer, and if there is no news about a route, the node deletes the route from </a:t>
            </a:r>
            <a:r>
              <a:rPr lang="en-AU" dirty="0" smtClean="0"/>
              <a:t>its table</a:t>
            </a:r>
            <a:r>
              <a:rPr lang="en-AU" dirty="0"/>
              <a:t>. </a:t>
            </a:r>
            <a:endParaRPr lang="en-AU" dirty="0" smtClean="0"/>
          </a:p>
          <a:p>
            <a:pPr lvl="1"/>
            <a:r>
              <a:rPr lang="en-AU" dirty="0" smtClean="0"/>
              <a:t>When </a:t>
            </a:r>
            <a:r>
              <a:rPr lang="en-AU" dirty="0"/>
              <a:t>node B in the previous scenario eliminates the route to X from its </a:t>
            </a:r>
            <a:r>
              <a:rPr lang="en-AU" dirty="0" smtClean="0"/>
              <a:t>advertisement to </a:t>
            </a:r>
            <a:r>
              <a:rPr lang="en-AU" dirty="0"/>
              <a:t>A, node A cannot guess whether this is due to the split-horizon strategy (</a:t>
            </a:r>
            <a:r>
              <a:rPr lang="en-AU" dirty="0" smtClean="0"/>
              <a:t>the source </a:t>
            </a:r>
            <a:r>
              <a:rPr lang="en-AU" dirty="0"/>
              <a:t>of information was A) or because B has not received any news about X </a:t>
            </a:r>
            <a:r>
              <a:rPr lang="en-AU" dirty="0" smtClean="0"/>
              <a:t>recently and route was deleted.</a:t>
            </a:r>
            <a:endParaRPr lang="en-AU" dirty="0"/>
          </a:p>
          <a:p>
            <a:pPr lvl="1"/>
            <a:r>
              <a:rPr lang="en-AU" dirty="0"/>
              <a:t>In the poison reverse strategy B can still advertise the value for X, </a:t>
            </a:r>
            <a:endParaRPr lang="en-AU" dirty="0" smtClean="0"/>
          </a:p>
          <a:p>
            <a:pPr lvl="1"/>
            <a:r>
              <a:rPr lang="en-AU" dirty="0" smtClean="0"/>
              <a:t>if </a:t>
            </a:r>
            <a:r>
              <a:rPr lang="en-AU" dirty="0"/>
              <a:t>Router B thinks the best path to network X is via Router </a:t>
            </a:r>
            <a:r>
              <a:rPr lang="en-AU" dirty="0" smtClean="0"/>
              <a:t>A, set </a:t>
            </a:r>
            <a:r>
              <a:rPr lang="en-AU" dirty="0"/>
              <a:t>the distance to infinity when sending </a:t>
            </a:r>
            <a:r>
              <a:rPr lang="en-AU" dirty="0" smtClean="0"/>
              <a:t>advertisement to </a:t>
            </a:r>
            <a:r>
              <a:rPr lang="en-AU" dirty="0"/>
              <a:t>Router </a:t>
            </a:r>
            <a:r>
              <a:rPr lang="en-AU" dirty="0" smtClean="0"/>
              <a:t>A. </a:t>
            </a:r>
          </a:p>
          <a:p>
            <a:pPr lvl="1"/>
            <a:r>
              <a:rPr lang="en-AU" dirty="0" smtClean="0"/>
              <a:t>This </a:t>
            </a:r>
            <a:r>
              <a:rPr lang="en-AU" dirty="0"/>
              <a:t>f</a:t>
            </a:r>
            <a:r>
              <a:rPr lang="en-AU" dirty="0" smtClean="0"/>
              <a:t>lags the route and  warns router A that do not update this route to X via A.</a:t>
            </a:r>
            <a:endParaRPr lang="en-AU" dirty="0"/>
          </a:p>
        </p:txBody>
      </p:sp>
      <p:sp>
        <p:nvSpPr>
          <p:cNvPr id="3" name="Footer Placeholder 2"/>
          <p:cNvSpPr>
            <a:spLocks noGrp="1"/>
          </p:cNvSpPr>
          <p:nvPr>
            <p:ph type="ftr" sz="quarter" idx="11"/>
          </p:nvPr>
        </p:nvSpPr>
        <p:spPr/>
        <p:txBody>
          <a:bodyPr/>
          <a:lstStyle/>
          <a:p>
            <a:r>
              <a:rPr lang="en-AU"/>
              <a:t>6. Routing Protocols and IPv6</a:t>
            </a:r>
          </a:p>
        </p:txBody>
      </p:sp>
      <p:sp>
        <p:nvSpPr>
          <p:cNvPr id="4" name="Slide Number Placeholder 3"/>
          <p:cNvSpPr>
            <a:spLocks noGrp="1"/>
          </p:cNvSpPr>
          <p:nvPr>
            <p:ph type="sldNum" sz="quarter" idx="12"/>
          </p:nvPr>
        </p:nvSpPr>
        <p:spPr/>
        <p:txBody>
          <a:bodyPr/>
          <a:lstStyle/>
          <a:p>
            <a:fld id="{C3501C34-4E04-4A50-AB5F-52F893F3A945}" type="slidenum">
              <a:rPr lang="en-AU" smtClean="0"/>
              <a:pPr/>
              <a:t>18</a:t>
            </a:fld>
            <a:endParaRPr lang="en-AU"/>
          </a:p>
        </p:txBody>
      </p:sp>
    </p:spTree>
    <p:extLst>
      <p:ext uri="{BB962C8B-B14F-4D97-AF65-F5344CB8AC3E}">
        <p14:creationId xmlns:p14="http://schemas.microsoft.com/office/powerpoint/2010/main" val="25402478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Routing </a:t>
            </a:r>
            <a:r>
              <a:rPr lang="en-AU" dirty="0" smtClean="0"/>
              <a:t>Algorithms (</a:t>
            </a:r>
            <a:r>
              <a:rPr lang="en-AU" i="1" u="sng" dirty="0"/>
              <a:t>Link-state algorithms</a:t>
            </a:r>
            <a:r>
              <a:rPr lang="en-AU" dirty="0"/>
              <a:t> )</a:t>
            </a:r>
          </a:p>
        </p:txBody>
      </p:sp>
      <p:sp>
        <p:nvSpPr>
          <p:cNvPr id="3" name="Content Placeholder 2"/>
          <p:cNvSpPr>
            <a:spLocks noGrp="1"/>
          </p:cNvSpPr>
          <p:nvPr>
            <p:ph idx="1"/>
          </p:nvPr>
        </p:nvSpPr>
        <p:spPr/>
        <p:txBody>
          <a:bodyPr>
            <a:normAutofit/>
          </a:bodyPr>
          <a:lstStyle/>
          <a:p>
            <a:r>
              <a:rPr lang="en-AU" i="1" u="sng" dirty="0"/>
              <a:t>Link-state algorithms</a:t>
            </a:r>
            <a:r>
              <a:rPr lang="en-AU" dirty="0"/>
              <a:t> are an alternative to distance vector algorithms</a:t>
            </a:r>
          </a:p>
          <a:p>
            <a:pPr lvl="1"/>
            <a:r>
              <a:rPr lang="en-AU" dirty="0"/>
              <a:t>Instead of receiving a distance vector from the neighbour routers, receive information regarding the </a:t>
            </a:r>
            <a:r>
              <a:rPr lang="en-AU" u="sng" dirty="0"/>
              <a:t>links</a:t>
            </a:r>
            <a:r>
              <a:rPr lang="en-AU" dirty="0"/>
              <a:t> in the network and their </a:t>
            </a:r>
            <a:r>
              <a:rPr lang="en-AU" u="sng" dirty="0"/>
              <a:t>state</a:t>
            </a:r>
          </a:p>
          <a:p>
            <a:pPr lvl="1"/>
            <a:r>
              <a:rPr lang="en-AU" dirty="0"/>
              <a:t>Each router sends link state information for connected networks using a process known as </a:t>
            </a:r>
            <a:r>
              <a:rPr lang="en-AU" i="1" u="sng" dirty="0"/>
              <a:t>flooding</a:t>
            </a:r>
          </a:p>
          <a:p>
            <a:pPr lvl="2"/>
            <a:r>
              <a:rPr lang="en-AU" dirty="0"/>
              <a:t>A router receiving link state information forwards it out all links except where it came from</a:t>
            </a:r>
          </a:p>
          <a:p>
            <a:pPr lvl="3"/>
            <a:r>
              <a:rPr lang="en-AU" dirty="0"/>
              <a:t>No changes are permitted to the link state information, i.e., every router receives the state of all links from the routers connected to those links</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19</a:t>
            </a:fld>
            <a:endParaRPr lang="en-AU"/>
          </a:p>
        </p:txBody>
      </p:sp>
    </p:spTree>
    <p:extLst>
      <p:ext uri="{BB962C8B-B14F-4D97-AF65-F5344CB8AC3E}">
        <p14:creationId xmlns:p14="http://schemas.microsoft.com/office/powerpoint/2010/main" val="2511525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Outline</a:t>
            </a:r>
          </a:p>
        </p:txBody>
      </p:sp>
      <p:sp>
        <p:nvSpPr>
          <p:cNvPr id="3" name="Content Placeholder 2"/>
          <p:cNvSpPr>
            <a:spLocks noGrp="1"/>
          </p:cNvSpPr>
          <p:nvPr>
            <p:ph idx="1"/>
          </p:nvPr>
        </p:nvSpPr>
        <p:spPr/>
        <p:txBody>
          <a:bodyPr>
            <a:normAutofit/>
          </a:bodyPr>
          <a:lstStyle/>
          <a:p>
            <a:r>
              <a:rPr lang="en-AU" dirty="0"/>
              <a:t>Chapter 20. Unicast Routing</a:t>
            </a:r>
          </a:p>
          <a:p>
            <a:pPr lvl="1"/>
            <a:r>
              <a:rPr lang="en-AU" dirty="0"/>
              <a:t>Introduction</a:t>
            </a:r>
          </a:p>
          <a:p>
            <a:pPr lvl="1"/>
            <a:r>
              <a:rPr lang="en-AU" dirty="0"/>
              <a:t>Routing Algorithms</a:t>
            </a:r>
          </a:p>
          <a:p>
            <a:pPr lvl="1"/>
            <a:r>
              <a:rPr lang="en-AU" dirty="0"/>
              <a:t>Unicast Routing Protocols</a:t>
            </a:r>
          </a:p>
          <a:p>
            <a:r>
              <a:rPr lang="en-AU" dirty="0"/>
              <a:t>Chapter 22. Next Generation IP</a:t>
            </a:r>
          </a:p>
          <a:p>
            <a:pPr lvl="1"/>
            <a:r>
              <a:rPr lang="en-AU" dirty="0"/>
              <a:t>IPv6 Addressing</a:t>
            </a:r>
          </a:p>
          <a:p>
            <a:pPr lvl="1"/>
            <a:r>
              <a:rPr lang="en-AU" dirty="0"/>
              <a:t>The IPv6 Protocol</a:t>
            </a:r>
          </a:p>
          <a:p>
            <a:pPr lvl="1"/>
            <a:r>
              <a:rPr lang="en-AU" dirty="0"/>
              <a:t>The ICMPv6 Protocol</a:t>
            </a:r>
          </a:p>
          <a:p>
            <a:pPr lvl="1"/>
            <a:r>
              <a:rPr lang="en-AU" dirty="0"/>
              <a:t>Transition from IPv4 to IPv6</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2</a:t>
            </a:fld>
            <a:endParaRPr lang="en-AU"/>
          </a:p>
        </p:txBody>
      </p:sp>
    </p:spTree>
    <p:extLst>
      <p:ext uri="{BB962C8B-B14F-4D97-AF65-F5344CB8AC3E}">
        <p14:creationId xmlns:p14="http://schemas.microsoft.com/office/powerpoint/2010/main" val="24852351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Routing Algorithms</a:t>
            </a:r>
          </a:p>
        </p:txBody>
      </p:sp>
      <p:sp>
        <p:nvSpPr>
          <p:cNvPr id="3" name="Content Placeholder 2"/>
          <p:cNvSpPr>
            <a:spLocks noGrp="1"/>
          </p:cNvSpPr>
          <p:nvPr>
            <p:ph idx="1"/>
          </p:nvPr>
        </p:nvSpPr>
        <p:spPr/>
        <p:txBody>
          <a:bodyPr>
            <a:normAutofit/>
          </a:bodyPr>
          <a:lstStyle/>
          <a:p>
            <a:r>
              <a:rPr lang="en-AU" dirty="0"/>
              <a:t>Using this information, each node constructs its own copy of a complete map of the network</a:t>
            </a:r>
          </a:p>
          <a:p>
            <a:pPr lvl="1"/>
            <a:r>
              <a:rPr lang="en-AU" dirty="0"/>
              <a:t>This map is in the form of the weighted graph we saw earlier</a:t>
            </a:r>
          </a:p>
          <a:p>
            <a:pPr lvl="1"/>
            <a:r>
              <a:rPr lang="en-AU" dirty="0"/>
              <a:t>Referred to as the </a:t>
            </a:r>
            <a:r>
              <a:rPr lang="en-AU" i="1" u="sng" dirty="0"/>
              <a:t>link-state database</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20</a:t>
            </a:fld>
            <a:endParaRPr lang="en-AU"/>
          </a:p>
        </p:txBody>
      </p:sp>
      <p:grpSp>
        <p:nvGrpSpPr>
          <p:cNvPr id="10" name="Group 9"/>
          <p:cNvGrpSpPr/>
          <p:nvPr/>
        </p:nvGrpSpPr>
        <p:grpSpPr>
          <a:xfrm>
            <a:off x="2879651" y="3636335"/>
            <a:ext cx="6432698" cy="2445489"/>
            <a:chOff x="2743200" y="3646967"/>
            <a:chExt cx="6432698" cy="2445489"/>
          </a:xfrm>
        </p:grpSpPr>
        <p:sp>
          <p:nvSpPr>
            <p:cNvPr id="9" name="Rectangle 8"/>
            <p:cNvSpPr/>
            <p:nvPr/>
          </p:nvSpPr>
          <p:spPr>
            <a:xfrm>
              <a:off x="2743200" y="3646967"/>
              <a:ext cx="6432698" cy="244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6292" y="3715361"/>
              <a:ext cx="2656443" cy="235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364" y="4061163"/>
              <a:ext cx="3423685" cy="166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524027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Routing Algorithms</a:t>
            </a:r>
          </a:p>
        </p:txBody>
      </p:sp>
      <p:sp>
        <p:nvSpPr>
          <p:cNvPr id="3" name="Content Placeholder 2"/>
          <p:cNvSpPr>
            <a:spLocks noGrp="1"/>
          </p:cNvSpPr>
          <p:nvPr>
            <p:ph idx="1"/>
          </p:nvPr>
        </p:nvSpPr>
        <p:spPr/>
        <p:txBody>
          <a:bodyPr>
            <a:normAutofit fontScale="92500"/>
          </a:bodyPr>
          <a:lstStyle/>
          <a:p>
            <a:r>
              <a:rPr lang="en-AU" dirty="0"/>
              <a:t>When the link state </a:t>
            </a:r>
            <a:r>
              <a:rPr lang="en-AU" dirty="0" smtClean="0"/>
              <a:t>database (LSDB) </a:t>
            </a:r>
            <a:r>
              <a:rPr lang="en-AU" dirty="0"/>
              <a:t>is updated, a least-cost tree is constructed using </a:t>
            </a:r>
            <a:r>
              <a:rPr lang="en-AU" i="1" u="sng" dirty="0"/>
              <a:t>Dijkstra’s Algorithm</a:t>
            </a:r>
          </a:p>
          <a:p>
            <a:pPr lvl="1"/>
            <a:r>
              <a:rPr lang="en-AU" dirty="0"/>
              <a:t>Often referred to as shortest path algorithm</a:t>
            </a:r>
          </a:p>
          <a:p>
            <a:r>
              <a:rPr lang="en-AU" dirty="0"/>
              <a:t>Basic steps:</a:t>
            </a:r>
          </a:p>
          <a:p>
            <a:pPr marL="914400" lvl="1" indent="-457200">
              <a:buFont typeface="+mj-lt"/>
              <a:buAutoNum type="arabicPeriod"/>
            </a:pPr>
            <a:r>
              <a:rPr lang="en-AU" dirty="0"/>
              <a:t>The node chooses itself as the root of the tree, creating a tree with a single node and sets the total cost of each node based on the information in the LSDB.</a:t>
            </a:r>
          </a:p>
          <a:p>
            <a:pPr marL="914400" lvl="1" indent="-457200">
              <a:buFont typeface="+mj-lt"/>
              <a:buAutoNum type="arabicPeriod"/>
            </a:pPr>
            <a:r>
              <a:rPr lang="en-AU" dirty="0"/>
              <a:t>The node selects one node, among all nodes not in the tree, which is closest to the root, and adds this to the tree.  After this node is added to the tree, the cost of all other nodes not in the tree needs to be updated because the paths may have been changed.</a:t>
            </a:r>
          </a:p>
          <a:p>
            <a:pPr marL="914400" lvl="1" indent="-457200">
              <a:buFont typeface="+mj-lt"/>
              <a:buAutoNum type="arabicPeriod"/>
            </a:pPr>
            <a:r>
              <a:rPr lang="en-AU" dirty="0"/>
              <a:t>The node repeats step 2 until all nodes are added to the tree.</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21</a:t>
            </a:fld>
            <a:endParaRPr lang="en-AU"/>
          </a:p>
        </p:txBody>
      </p:sp>
    </p:spTree>
    <p:extLst>
      <p:ext uri="{BB962C8B-B14F-4D97-AF65-F5344CB8AC3E}">
        <p14:creationId xmlns:p14="http://schemas.microsoft.com/office/powerpoint/2010/main" val="1761031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Routing Algorithms</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22</a:t>
            </a:fld>
            <a:endParaRPr lang="en-AU"/>
          </a:p>
        </p:txBody>
      </p:sp>
      <p:grpSp>
        <p:nvGrpSpPr>
          <p:cNvPr id="6" name="Group 1"/>
          <p:cNvGrpSpPr>
            <a:grpSpLocks/>
          </p:cNvGrpSpPr>
          <p:nvPr/>
        </p:nvGrpSpPr>
        <p:grpSpPr bwMode="auto">
          <a:xfrm>
            <a:off x="3040025" y="1688341"/>
            <a:ext cx="6111950" cy="4730550"/>
            <a:chOff x="647613" y="609600"/>
            <a:chExt cx="7810587" cy="6045336"/>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613" y="609600"/>
              <a:ext cx="7810587" cy="604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7"/>
            <p:cNvSpPr>
              <a:spLocks noChangeArrowheads="1"/>
            </p:cNvSpPr>
            <p:nvPr/>
          </p:nvSpPr>
          <p:spPr bwMode="auto">
            <a:xfrm>
              <a:off x="762000" y="685800"/>
              <a:ext cx="7620000" cy="586740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spTree>
    <p:extLst>
      <p:ext uri="{BB962C8B-B14F-4D97-AF65-F5344CB8AC3E}">
        <p14:creationId xmlns:p14="http://schemas.microsoft.com/office/powerpoint/2010/main" val="809855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Routing Algorithms</a:t>
            </a:r>
          </a:p>
        </p:txBody>
      </p:sp>
      <p:sp>
        <p:nvSpPr>
          <p:cNvPr id="5" name="Content Placeholder 4"/>
          <p:cNvSpPr>
            <a:spLocks noGrp="1"/>
          </p:cNvSpPr>
          <p:nvPr>
            <p:ph idx="1"/>
          </p:nvPr>
        </p:nvSpPr>
        <p:spPr/>
        <p:txBody>
          <a:bodyPr/>
          <a:lstStyle/>
          <a:p>
            <a:r>
              <a:rPr lang="en-AU" dirty="0"/>
              <a:t>This may seem quite complex, but is quite simple</a:t>
            </a:r>
          </a:p>
          <a:p>
            <a:pPr lvl="1"/>
            <a:r>
              <a:rPr lang="en-AU" dirty="0"/>
              <a:t>Start by selecting the root of the tree and record costs to connected nodes</a:t>
            </a:r>
          </a:p>
        </p:txBody>
      </p:sp>
      <p:sp>
        <p:nvSpPr>
          <p:cNvPr id="3" name="Footer Placeholder 2"/>
          <p:cNvSpPr>
            <a:spLocks noGrp="1"/>
          </p:cNvSpPr>
          <p:nvPr>
            <p:ph type="ftr" sz="quarter" idx="11"/>
          </p:nvPr>
        </p:nvSpPr>
        <p:spPr/>
        <p:txBody>
          <a:bodyPr/>
          <a:lstStyle/>
          <a:p>
            <a:r>
              <a:rPr lang="en-AU"/>
              <a:t>6. Routing Protocols and IPv6</a:t>
            </a:r>
          </a:p>
        </p:txBody>
      </p:sp>
      <p:sp>
        <p:nvSpPr>
          <p:cNvPr id="4" name="Slide Number Placeholder 3"/>
          <p:cNvSpPr>
            <a:spLocks noGrp="1"/>
          </p:cNvSpPr>
          <p:nvPr>
            <p:ph type="sldNum" sz="quarter" idx="12"/>
          </p:nvPr>
        </p:nvSpPr>
        <p:spPr/>
        <p:txBody>
          <a:bodyPr/>
          <a:lstStyle/>
          <a:p>
            <a:fld id="{C3501C34-4E04-4A50-AB5F-52F893F3A945}" type="slidenum">
              <a:rPr lang="en-AU" smtClean="0"/>
              <a:t>23</a:t>
            </a:fld>
            <a:endParaRPr lang="en-AU"/>
          </a:p>
        </p:txBody>
      </p:sp>
      <p:sp>
        <p:nvSpPr>
          <p:cNvPr id="8" name="AutoShape 3"/>
          <p:cNvSpPr>
            <a:spLocks noChangeAspect="1" noChangeArrowheads="1" noTextEdit="1"/>
          </p:cNvSpPr>
          <p:nvPr/>
        </p:nvSpPr>
        <p:spPr bwMode="auto">
          <a:xfrm>
            <a:off x="1848087" y="3483110"/>
            <a:ext cx="31845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 name="Oval 5"/>
          <p:cNvSpPr>
            <a:spLocks noChangeArrowheads="1"/>
          </p:cNvSpPr>
          <p:nvPr/>
        </p:nvSpPr>
        <p:spPr bwMode="auto">
          <a:xfrm>
            <a:off x="1887775" y="354026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0" name="Oval 6"/>
          <p:cNvSpPr>
            <a:spLocks noChangeArrowheads="1"/>
          </p:cNvSpPr>
          <p:nvPr/>
        </p:nvSpPr>
        <p:spPr bwMode="auto">
          <a:xfrm>
            <a:off x="1887775"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 name="Rectangle 7"/>
          <p:cNvSpPr>
            <a:spLocks noChangeArrowheads="1"/>
          </p:cNvSpPr>
          <p:nvPr/>
        </p:nvSpPr>
        <p:spPr bwMode="auto">
          <a:xfrm>
            <a:off x="2022712" y="3619635"/>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Oval 8"/>
          <p:cNvSpPr>
            <a:spLocks noChangeArrowheads="1"/>
          </p:cNvSpPr>
          <p:nvPr/>
        </p:nvSpPr>
        <p:spPr bwMode="auto">
          <a:xfrm>
            <a:off x="1887775" y="446101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3" name="Oval 9"/>
          <p:cNvSpPr>
            <a:spLocks noChangeArrowheads="1"/>
          </p:cNvSpPr>
          <p:nvPr/>
        </p:nvSpPr>
        <p:spPr bwMode="auto">
          <a:xfrm>
            <a:off x="1887775"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4" name="Rectangle 10"/>
          <p:cNvSpPr>
            <a:spLocks noChangeArrowheads="1"/>
          </p:cNvSpPr>
          <p:nvPr/>
        </p:nvSpPr>
        <p:spPr bwMode="auto">
          <a:xfrm>
            <a:off x="2022712" y="4546735"/>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val 11"/>
          <p:cNvSpPr>
            <a:spLocks noChangeArrowheads="1"/>
          </p:cNvSpPr>
          <p:nvPr/>
        </p:nvSpPr>
        <p:spPr bwMode="auto">
          <a:xfrm>
            <a:off x="2806937" y="354026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6" name="Oval 12"/>
          <p:cNvSpPr>
            <a:spLocks noChangeArrowheads="1"/>
          </p:cNvSpPr>
          <p:nvPr/>
        </p:nvSpPr>
        <p:spPr bwMode="auto">
          <a:xfrm>
            <a:off x="2806937"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7" name="Rectangle 13"/>
          <p:cNvSpPr>
            <a:spLocks noChangeArrowheads="1"/>
          </p:cNvSpPr>
          <p:nvPr/>
        </p:nvSpPr>
        <p:spPr bwMode="auto">
          <a:xfrm>
            <a:off x="2946637" y="3619635"/>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Oval 14"/>
          <p:cNvSpPr>
            <a:spLocks noChangeArrowheads="1"/>
          </p:cNvSpPr>
          <p:nvPr/>
        </p:nvSpPr>
        <p:spPr bwMode="auto">
          <a:xfrm>
            <a:off x="2806937" y="446101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9" name="Oval 15"/>
          <p:cNvSpPr>
            <a:spLocks noChangeArrowheads="1"/>
          </p:cNvSpPr>
          <p:nvPr/>
        </p:nvSpPr>
        <p:spPr bwMode="auto">
          <a:xfrm>
            <a:off x="2806937"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0" name="Rectangle 16"/>
          <p:cNvSpPr>
            <a:spLocks noChangeArrowheads="1"/>
          </p:cNvSpPr>
          <p:nvPr/>
        </p:nvSpPr>
        <p:spPr bwMode="auto">
          <a:xfrm>
            <a:off x="2957750" y="4546735"/>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Oval 17"/>
          <p:cNvSpPr>
            <a:spLocks noChangeArrowheads="1"/>
          </p:cNvSpPr>
          <p:nvPr/>
        </p:nvSpPr>
        <p:spPr bwMode="auto">
          <a:xfrm>
            <a:off x="3726100" y="354026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2" name="Oval 18"/>
          <p:cNvSpPr>
            <a:spLocks noChangeArrowheads="1"/>
          </p:cNvSpPr>
          <p:nvPr/>
        </p:nvSpPr>
        <p:spPr bwMode="auto">
          <a:xfrm>
            <a:off x="3726100"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3" name="Rectangle 19"/>
          <p:cNvSpPr>
            <a:spLocks noChangeArrowheads="1"/>
          </p:cNvSpPr>
          <p:nvPr/>
        </p:nvSpPr>
        <p:spPr bwMode="auto">
          <a:xfrm>
            <a:off x="3872150" y="3619635"/>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Oval 20"/>
          <p:cNvSpPr>
            <a:spLocks noChangeArrowheads="1"/>
          </p:cNvSpPr>
          <p:nvPr/>
        </p:nvSpPr>
        <p:spPr bwMode="auto">
          <a:xfrm>
            <a:off x="3726100" y="446101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5" name="Oval 21"/>
          <p:cNvSpPr>
            <a:spLocks noChangeArrowheads="1"/>
          </p:cNvSpPr>
          <p:nvPr/>
        </p:nvSpPr>
        <p:spPr bwMode="auto">
          <a:xfrm>
            <a:off x="3726100"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6" name="Rectangle 22"/>
          <p:cNvSpPr>
            <a:spLocks noChangeArrowheads="1"/>
          </p:cNvSpPr>
          <p:nvPr/>
        </p:nvSpPr>
        <p:spPr bwMode="auto">
          <a:xfrm>
            <a:off x="3872150" y="4546735"/>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Oval 23"/>
          <p:cNvSpPr>
            <a:spLocks noChangeArrowheads="1"/>
          </p:cNvSpPr>
          <p:nvPr/>
        </p:nvSpPr>
        <p:spPr bwMode="auto">
          <a:xfrm>
            <a:off x="4646850" y="4000635"/>
            <a:ext cx="366713" cy="36830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8" name="Oval 24"/>
          <p:cNvSpPr>
            <a:spLocks noChangeArrowheads="1"/>
          </p:cNvSpPr>
          <p:nvPr/>
        </p:nvSpPr>
        <p:spPr bwMode="auto">
          <a:xfrm>
            <a:off x="4645262" y="4000635"/>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9" name="Rectangle 25"/>
          <p:cNvSpPr>
            <a:spLocks noChangeArrowheads="1"/>
          </p:cNvSpPr>
          <p:nvPr/>
        </p:nvSpPr>
        <p:spPr bwMode="auto">
          <a:xfrm>
            <a:off x="4775437" y="4087948"/>
            <a:ext cx="1952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alibri" panose="020F0502020204030204" pitchFamily="34" charset="0"/>
              </a:rPr>
              <a:t>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Line 26"/>
          <p:cNvSpPr>
            <a:spLocks noChangeShapeType="1"/>
          </p:cNvSpPr>
          <p:nvPr/>
        </p:nvSpPr>
        <p:spPr bwMode="auto">
          <a:xfrm>
            <a:off x="2256075" y="372441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1" name="Line 27"/>
          <p:cNvSpPr>
            <a:spLocks noChangeShapeType="1"/>
          </p:cNvSpPr>
          <p:nvPr/>
        </p:nvSpPr>
        <p:spPr bwMode="auto">
          <a:xfrm>
            <a:off x="3175237" y="372441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2" name="Line 28"/>
          <p:cNvSpPr>
            <a:spLocks noChangeShapeType="1"/>
          </p:cNvSpPr>
          <p:nvPr/>
        </p:nvSpPr>
        <p:spPr bwMode="auto">
          <a:xfrm>
            <a:off x="2071925"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3" name="Line 29"/>
          <p:cNvSpPr>
            <a:spLocks noChangeShapeType="1"/>
          </p:cNvSpPr>
          <p:nvPr/>
        </p:nvSpPr>
        <p:spPr bwMode="auto">
          <a:xfrm>
            <a:off x="2256075" y="464516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4" name="Line 30"/>
          <p:cNvSpPr>
            <a:spLocks noChangeShapeType="1"/>
          </p:cNvSpPr>
          <p:nvPr/>
        </p:nvSpPr>
        <p:spPr bwMode="auto">
          <a:xfrm flipV="1">
            <a:off x="2991087"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5" name="Line 31"/>
          <p:cNvSpPr>
            <a:spLocks noChangeShapeType="1"/>
          </p:cNvSpPr>
          <p:nvPr/>
        </p:nvSpPr>
        <p:spPr bwMode="auto">
          <a:xfrm>
            <a:off x="3175237" y="464516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6" name="Line 32"/>
          <p:cNvSpPr>
            <a:spLocks noChangeShapeType="1"/>
          </p:cNvSpPr>
          <p:nvPr/>
        </p:nvSpPr>
        <p:spPr bwMode="auto">
          <a:xfrm flipV="1">
            <a:off x="3910250"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7" name="Line 33"/>
          <p:cNvSpPr>
            <a:spLocks noChangeShapeType="1"/>
          </p:cNvSpPr>
          <p:nvPr/>
        </p:nvSpPr>
        <p:spPr bwMode="auto">
          <a:xfrm>
            <a:off x="4075350" y="3806960"/>
            <a:ext cx="590550" cy="295275"/>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8" name="Line 34"/>
          <p:cNvSpPr>
            <a:spLocks noChangeShapeType="1"/>
          </p:cNvSpPr>
          <p:nvPr/>
        </p:nvSpPr>
        <p:spPr bwMode="auto">
          <a:xfrm flipV="1">
            <a:off x="4075350" y="4267335"/>
            <a:ext cx="590550" cy="295275"/>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9" name="Rectangle 35"/>
          <p:cNvSpPr>
            <a:spLocks noChangeArrowheads="1"/>
          </p:cNvSpPr>
          <p:nvPr/>
        </p:nvSpPr>
        <p:spPr bwMode="auto">
          <a:xfrm>
            <a:off x="1944925"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3045062"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7"/>
          <p:cNvSpPr>
            <a:spLocks noChangeArrowheads="1"/>
          </p:cNvSpPr>
          <p:nvPr/>
        </p:nvSpPr>
        <p:spPr bwMode="auto">
          <a:xfrm>
            <a:off x="2489437" y="35418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3414950" y="35418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9"/>
          <p:cNvSpPr>
            <a:spLocks noChangeArrowheads="1"/>
          </p:cNvSpPr>
          <p:nvPr/>
        </p:nvSpPr>
        <p:spPr bwMode="auto">
          <a:xfrm>
            <a:off x="3414950" y="46340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2489437" y="46340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3959462"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4329350" y="3706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4329350" y="4186373"/>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TextBox 47"/>
          <p:cNvSpPr txBox="1"/>
          <p:nvPr/>
        </p:nvSpPr>
        <p:spPr>
          <a:xfrm>
            <a:off x="6021421" y="3190672"/>
            <a:ext cx="1362874" cy="2031325"/>
          </a:xfrm>
          <a:prstGeom prst="rect">
            <a:avLst/>
          </a:prstGeom>
          <a:noFill/>
        </p:spPr>
        <p:txBody>
          <a:bodyPr wrap="none" rtlCol="0">
            <a:spAutoFit/>
          </a:bodyPr>
          <a:lstStyle/>
          <a:p>
            <a:r>
              <a:rPr lang="en-AU" dirty="0"/>
              <a:t>A: </a:t>
            </a:r>
            <a:r>
              <a:rPr lang="en-AU" dirty="0">
                <a:latin typeface="Calibri" panose="020F0502020204030204" pitchFamily="34" charset="0"/>
              </a:rPr>
              <a:t>∞</a:t>
            </a:r>
          </a:p>
          <a:p>
            <a:r>
              <a:rPr lang="en-AU" dirty="0"/>
              <a:t>B: </a:t>
            </a:r>
            <a:r>
              <a:rPr lang="en-AU" dirty="0">
                <a:latin typeface="Calibri" panose="020F0502020204030204" pitchFamily="34" charset="0"/>
              </a:rPr>
              <a:t>∞</a:t>
            </a:r>
          </a:p>
          <a:p>
            <a:r>
              <a:rPr lang="en-AU" dirty="0">
                <a:latin typeface="Calibri" panose="020F0502020204030204" pitchFamily="34" charset="0"/>
              </a:rPr>
              <a:t>C: G </a:t>
            </a:r>
            <a:r>
              <a:rPr lang="en-AU" dirty="0">
                <a:latin typeface="Calibri" panose="020F0502020204030204" pitchFamily="34" charset="0"/>
                <a:sym typeface="Wingdings" panose="05000000000000000000" pitchFamily="2" charset="2"/>
              </a:rPr>
              <a:t> C = 3</a:t>
            </a:r>
          </a:p>
          <a:p>
            <a:r>
              <a:rPr lang="en-AU" dirty="0">
                <a:latin typeface="Calibri" panose="020F0502020204030204" pitchFamily="34" charset="0"/>
                <a:sym typeface="Wingdings" panose="05000000000000000000" pitchFamily="2" charset="2"/>
              </a:rPr>
              <a:t>D: </a:t>
            </a:r>
            <a:r>
              <a:rPr lang="en-AU" dirty="0">
                <a:latin typeface="Calibri" panose="020F0502020204030204" pitchFamily="34" charset="0"/>
              </a:rPr>
              <a:t>∞</a:t>
            </a:r>
          </a:p>
          <a:p>
            <a:r>
              <a:rPr lang="en-AU" dirty="0">
                <a:latin typeface="Calibri" panose="020F0502020204030204" pitchFamily="34" charset="0"/>
              </a:rPr>
              <a:t>E: ∞</a:t>
            </a:r>
          </a:p>
          <a:p>
            <a:r>
              <a:rPr lang="en-AU" dirty="0">
                <a:latin typeface="Calibri" panose="020F0502020204030204" pitchFamily="34" charset="0"/>
              </a:rPr>
              <a:t>F: G </a:t>
            </a:r>
            <a:r>
              <a:rPr lang="en-AU" dirty="0">
                <a:latin typeface="Calibri" panose="020F0502020204030204" pitchFamily="34" charset="0"/>
                <a:sym typeface="Wingdings" panose="05000000000000000000" pitchFamily="2" charset="2"/>
              </a:rPr>
              <a:t> F = 1</a:t>
            </a:r>
          </a:p>
          <a:p>
            <a:r>
              <a:rPr lang="en-AU" dirty="0">
                <a:solidFill>
                  <a:srgbClr val="FF0000"/>
                </a:solidFill>
                <a:latin typeface="Calibri" panose="020F0502020204030204" pitchFamily="34" charset="0"/>
                <a:sym typeface="Wingdings" panose="05000000000000000000" pitchFamily="2" charset="2"/>
              </a:rPr>
              <a:t>G: G = 0</a:t>
            </a:r>
            <a:endParaRPr lang="en-AU" dirty="0">
              <a:solidFill>
                <a:srgbClr val="FF0000"/>
              </a:solidFill>
            </a:endParaRPr>
          </a:p>
        </p:txBody>
      </p:sp>
      <p:sp>
        <p:nvSpPr>
          <p:cNvPr id="50" name="Rectangle 49"/>
          <p:cNvSpPr/>
          <p:nvPr/>
        </p:nvSpPr>
        <p:spPr>
          <a:xfrm>
            <a:off x="6021421" y="4893420"/>
            <a:ext cx="2675107" cy="257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26645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97563" y="4619999"/>
            <a:ext cx="11560628" cy="22306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Line 34"/>
          <p:cNvSpPr>
            <a:spLocks noChangeShapeType="1"/>
          </p:cNvSpPr>
          <p:nvPr/>
        </p:nvSpPr>
        <p:spPr bwMode="auto">
          <a:xfrm flipV="1">
            <a:off x="4031806" y="5660719"/>
            <a:ext cx="590550" cy="295275"/>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 name="Title 1"/>
          <p:cNvSpPr>
            <a:spLocks noGrp="1"/>
          </p:cNvSpPr>
          <p:nvPr>
            <p:ph type="title"/>
          </p:nvPr>
        </p:nvSpPr>
        <p:spPr/>
        <p:txBody>
          <a:bodyPr/>
          <a:lstStyle/>
          <a:p>
            <a:r>
              <a:rPr lang="en-AU" dirty="0"/>
              <a:t>Routing Algorithms</a:t>
            </a:r>
          </a:p>
        </p:txBody>
      </p:sp>
      <p:sp>
        <p:nvSpPr>
          <p:cNvPr id="5" name="Content Placeholder 4"/>
          <p:cNvSpPr>
            <a:spLocks noGrp="1"/>
          </p:cNvSpPr>
          <p:nvPr>
            <p:ph idx="1"/>
          </p:nvPr>
        </p:nvSpPr>
        <p:spPr>
          <a:xfrm>
            <a:off x="838200" y="1275073"/>
            <a:ext cx="10515600" cy="3168489"/>
          </a:xfrm>
          <a:solidFill>
            <a:schemeClr val="bg1"/>
          </a:solidFill>
        </p:spPr>
        <p:txBody>
          <a:bodyPr>
            <a:normAutofit lnSpcReduction="10000"/>
          </a:bodyPr>
          <a:lstStyle/>
          <a:p>
            <a:r>
              <a:rPr lang="en-AU" dirty="0"/>
              <a:t>This may seem quite complex, but is quite simple</a:t>
            </a:r>
          </a:p>
          <a:p>
            <a:pPr lvl="1"/>
            <a:r>
              <a:rPr lang="en-AU" dirty="0" smtClean="0"/>
              <a:t>The node with lowest cost (1) </a:t>
            </a:r>
            <a:r>
              <a:rPr lang="en-AU" dirty="0" smtClean="0"/>
              <a:t>from root G to other </a:t>
            </a:r>
            <a:r>
              <a:rPr lang="en-AU" dirty="0" smtClean="0"/>
              <a:t>nodes </a:t>
            </a:r>
            <a:r>
              <a:rPr lang="en-AU" dirty="0" smtClean="0"/>
              <a:t>is </a:t>
            </a:r>
            <a:r>
              <a:rPr lang="en-AU" dirty="0" smtClean="0"/>
              <a:t>F  </a:t>
            </a:r>
            <a:r>
              <a:rPr lang="en-AU" dirty="0" smtClean="0"/>
              <a:t>(earlier </a:t>
            </a:r>
            <a:r>
              <a:rPr lang="en-AU" dirty="0" smtClean="0"/>
              <a:t>slide-23)</a:t>
            </a:r>
            <a:endParaRPr lang="en-AU" dirty="0" smtClean="0"/>
          </a:p>
          <a:p>
            <a:pPr lvl="1"/>
            <a:r>
              <a:rPr lang="en-AU" dirty="0" smtClean="0"/>
              <a:t>Add F to the tree</a:t>
            </a:r>
          </a:p>
          <a:p>
            <a:pPr lvl="1"/>
            <a:r>
              <a:rPr lang="en-AU" b="1" dirty="0" smtClean="0"/>
              <a:t>Only </a:t>
            </a:r>
            <a:r>
              <a:rPr lang="en-AU" b="1" dirty="0"/>
              <a:t>consider </a:t>
            </a:r>
            <a:r>
              <a:rPr lang="en-AU" b="1" dirty="0" smtClean="0"/>
              <a:t>the paths that </a:t>
            </a:r>
            <a:r>
              <a:rPr lang="en-AU" b="1" dirty="0"/>
              <a:t>are directly connected to </a:t>
            </a:r>
            <a:r>
              <a:rPr lang="en-AU" b="1" dirty="0" smtClean="0"/>
              <a:t>nodes in tree (G, F</a:t>
            </a:r>
            <a:r>
              <a:rPr lang="en-AU" b="1" dirty="0" smtClean="0"/>
              <a:t>)</a:t>
            </a:r>
            <a:endParaRPr lang="en-AU" b="1" dirty="0"/>
          </a:p>
          <a:p>
            <a:pPr lvl="1"/>
            <a:r>
              <a:rPr lang="en-AU" dirty="0" smtClean="0"/>
              <a:t>Directly not connected nodes, distance infinity</a:t>
            </a:r>
          </a:p>
          <a:p>
            <a:pPr lvl="1"/>
            <a:r>
              <a:rPr lang="en-AU" dirty="0" smtClean="0"/>
              <a:t>Lock </a:t>
            </a:r>
            <a:r>
              <a:rPr lang="en-AU" dirty="0"/>
              <a:t>in the lowest cost path that is not already known and check for lower cost paths to other destinations not locked in through that </a:t>
            </a:r>
            <a:r>
              <a:rPr lang="en-AU" dirty="0" smtClean="0"/>
              <a:t>node</a:t>
            </a:r>
          </a:p>
        </p:txBody>
      </p:sp>
      <p:sp>
        <p:nvSpPr>
          <p:cNvPr id="8" name="AutoShape 3"/>
          <p:cNvSpPr>
            <a:spLocks noChangeAspect="1" noChangeArrowheads="1" noTextEdit="1"/>
          </p:cNvSpPr>
          <p:nvPr/>
        </p:nvSpPr>
        <p:spPr bwMode="auto">
          <a:xfrm>
            <a:off x="1804543" y="4876494"/>
            <a:ext cx="31845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 name="Oval 5"/>
          <p:cNvSpPr>
            <a:spLocks noChangeArrowheads="1"/>
          </p:cNvSpPr>
          <p:nvPr/>
        </p:nvSpPr>
        <p:spPr bwMode="auto">
          <a:xfrm>
            <a:off x="1844231" y="4933644"/>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0" name="Oval 6"/>
          <p:cNvSpPr>
            <a:spLocks noChangeArrowheads="1"/>
          </p:cNvSpPr>
          <p:nvPr/>
        </p:nvSpPr>
        <p:spPr bwMode="auto">
          <a:xfrm>
            <a:off x="1844231" y="4933644"/>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 name="Rectangle 7"/>
          <p:cNvSpPr>
            <a:spLocks noChangeArrowheads="1"/>
          </p:cNvSpPr>
          <p:nvPr/>
        </p:nvSpPr>
        <p:spPr bwMode="auto">
          <a:xfrm>
            <a:off x="1979168" y="5013019"/>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Oval 8"/>
          <p:cNvSpPr>
            <a:spLocks noChangeArrowheads="1"/>
          </p:cNvSpPr>
          <p:nvPr/>
        </p:nvSpPr>
        <p:spPr bwMode="auto">
          <a:xfrm>
            <a:off x="1844231" y="5854394"/>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3" name="Oval 9"/>
          <p:cNvSpPr>
            <a:spLocks noChangeArrowheads="1"/>
          </p:cNvSpPr>
          <p:nvPr/>
        </p:nvSpPr>
        <p:spPr bwMode="auto">
          <a:xfrm>
            <a:off x="1844231" y="5854394"/>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4" name="Rectangle 10"/>
          <p:cNvSpPr>
            <a:spLocks noChangeArrowheads="1"/>
          </p:cNvSpPr>
          <p:nvPr/>
        </p:nvSpPr>
        <p:spPr bwMode="auto">
          <a:xfrm>
            <a:off x="1979168" y="5940119"/>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val 11"/>
          <p:cNvSpPr>
            <a:spLocks noChangeArrowheads="1"/>
          </p:cNvSpPr>
          <p:nvPr/>
        </p:nvSpPr>
        <p:spPr bwMode="auto">
          <a:xfrm>
            <a:off x="2763393" y="4933644"/>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6" name="Oval 12"/>
          <p:cNvSpPr>
            <a:spLocks noChangeArrowheads="1"/>
          </p:cNvSpPr>
          <p:nvPr/>
        </p:nvSpPr>
        <p:spPr bwMode="auto">
          <a:xfrm>
            <a:off x="2763393" y="4933644"/>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7" name="Rectangle 13"/>
          <p:cNvSpPr>
            <a:spLocks noChangeArrowheads="1"/>
          </p:cNvSpPr>
          <p:nvPr/>
        </p:nvSpPr>
        <p:spPr bwMode="auto">
          <a:xfrm>
            <a:off x="2903093" y="5013019"/>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Oval 14"/>
          <p:cNvSpPr>
            <a:spLocks noChangeArrowheads="1"/>
          </p:cNvSpPr>
          <p:nvPr/>
        </p:nvSpPr>
        <p:spPr bwMode="auto">
          <a:xfrm>
            <a:off x="2763393" y="5854394"/>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9" name="Oval 15"/>
          <p:cNvSpPr>
            <a:spLocks noChangeArrowheads="1"/>
          </p:cNvSpPr>
          <p:nvPr/>
        </p:nvSpPr>
        <p:spPr bwMode="auto">
          <a:xfrm>
            <a:off x="2763393" y="5854394"/>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0" name="Rectangle 16"/>
          <p:cNvSpPr>
            <a:spLocks noChangeArrowheads="1"/>
          </p:cNvSpPr>
          <p:nvPr/>
        </p:nvSpPr>
        <p:spPr bwMode="auto">
          <a:xfrm>
            <a:off x="2914206" y="5940119"/>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Oval 17"/>
          <p:cNvSpPr>
            <a:spLocks noChangeArrowheads="1"/>
          </p:cNvSpPr>
          <p:nvPr/>
        </p:nvSpPr>
        <p:spPr bwMode="auto">
          <a:xfrm>
            <a:off x="3682556" y="4933644"/>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2" name="Oval 18"/>
          <p:cNvSpPr>
            <a:spLocks noChangeArrowheads="1"/>
          </p:cNvSpPr>
          <p:nvPr/>
        </p:nvSpPr>
        <p:spPr bwMode="auto">
          <a:xfrm>
            <a:off x="3682556" y="4933644"/>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3" name="Rectangle 19"/>
          <p:cNvSpPr>
            <a:spLocks noChangeArrowheads="1"/>
          </p:cNvSpPr>
          <p:nvPr/>
        </p:nvSpPr>
        <p:spPr bwMode="auto">
          <a:xfrm>
            <a:off x="3828606" y="5013019"/>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Oval 20"/>
          <p:cNvSpPr>
            <a:spLocks noChangeArrowheads="1"/>
          </p:cNvSpPr>
          <p:nvPr/>
        </p:nvSpPr>
        <p:spPr bwMode="auto">
          <a:xfrm>
            <a:off x="3682556" y="5854394"/>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5" name="Oval 21"/>
          <p:cNvSpPr>
            <a:spLocks noChangeArrowheads="1"/>
          </p:cNvSpPr>
          <p:nvPr/>
        </p:nvSpPr>
        <p:spPr bwMode="auto">
          <a:xfrm>
            <a:off x="3682556" y="5854394"/>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6" name="Rectangle 22"/>
          <p:cNvSpPr>
            <a:spLocks noChangeArrowheads="1"/>
          </p:cNvSpPr>
          <p:nvPr/>
        </p:nvSpPr>
        <p:spPr bwMode="auto">
          <a:xfrm>
            <a:off x="3828606" y="5940119"/>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Oval 23"/>
          <p:cNvSpPr>
            <a:spLocks noChangeArrowheads="1"/>
          </p:cNvSpPr>
          <p:nvPr/>
        </p:nvSpPr>
        <p:spPr bwMode="auto">
          <a:xfrm>
            <a:off x="4603306" y="5394019"/>
            <a:ext cx="366713" cy="36830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8" name="Oval 24"/>
          <p:cNvSpPr>
            <a:spLocks noChangeArrowheads="1"/>
          </p:cNvSpPr>
          <p:nvPr/>
        </p:nvSpPr>
        <p:spPr bwMode="auto">
          <a:xfrm>
            <a:off x="4601718" y="5394019"/>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9" name="Rectangle 25"/>
          <p:cNvSpPr>
            <a:spLocks noChangeArrowheads="1"/>
          </p:cNvSpPr>
          <p:nvPr/>
        </p:nvSpPr>
        <p:spPr bwMode="auto">
          <a:xfrm>
            <a:off x="4731893" y="5481332"/>
            <a:ext cx="1952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alibri" panose="020F0502020204030204" pitchFamily="34" charset="0"/>
              </a:rPr>
              <a:t>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Line 26"/>
          <p:cNvSpPr>
            <a:spLocks noChangeShapeType="1"/>
          </p:cNvSpPr>
          <p:nvPr/>
        </p:nvSpPr>
        <p:spPr bwMode="auto">
          <a:xfrm>
            <a:off x="2212531" y="5117794"/>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1" name="Line 27"/>
          <p:cNvSpPr>
            <a:spLocks noChangeShapeType="1"/>
          </p:cNvSpPr>
          <p:nvPr/>
        </p:nvSpPr>
        <p:spPr bwMode="auto">
          <a:xfrm>
            <a:off x="3131693" y="5117794"/>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2" name="Line 28"/>
          <p:cNvSpPr>
            <a:spLocks noChangeShapeType="1"/>
          </p:cNvSpPr>
          <p:nvPr/>
        </p:nvSpPr>
        <p:spPr bwMode="auto">
          <a:xfrm>
            <a:off x="2028381" y="5301944"/>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3" name="Line 29"/>
          <p:cNvSpPr>
            <a:spLocks noChangeShapeType="1"/>
          </p:cNvSpPr>
          <p:nvPr/>
        </p:nvSpPr>
        <p:spPr bwMode="auto">
          <a:xfrm>
            <a:off x="2212531" y="6038544"/>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4" name="Line 30"/>
          <p:cNvSpPr>
            <a:spLocks noChangeShapeType="1"/>
          </p:cNvSpPr>
          <p:nvPr/>
        </p:nvSpPr>
        <p:spPr bwMode="auto">
          <a:xfrm flipV="1">
            <a:off x="2947543" y="5301944"/>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5" name="Line 31"/>
          <p:cNvSpPr>
            <a:spLocks noChangeShapeType="1"/>
          </p:cNvSpPr>
          <p:nvPr/>
        </p:nvSpPr>
        <p:spPr bwMode="auto">
          <a:xfrm>
            <a:off x="3131693" y="6038544"/>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6" name="Line 32"/>
          <p:cNvSpPr>
            <a:spLocks noChangeShapeType="1"/>
          </p:cNvSpPr>
          <p:nvPr/>
        </p:nvSpPr>
        <p:spPr bwMode="auto">
          <a:xfrm flipV="1">
            <a:off x="3866706" y="5301944"/>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7" name="Line 33"/>
          <p:cNvSpPr>
            <a:spLocks noChangeShapeType="1"/>
          </p:cNvSpPr>
          <p:nvPr/>
        </p:nvSpPr>
        <p:spPr bwMode="auto">
          <a:xfrm>
            <a:off x="4031806" y="5200344"/>
            <a:ext cx="590550" cy="295275"/>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9" name="Rectangle 35"/>
          <p:cNvSpPr>
            <a:spLocks noChangeArrowheads="1"/>
          </p:cNvSpPr>
          <p:nvPr/>
        </p:nvSpPr>
        <p:spPr bwMode="auto">
          <a:xfrm>
            <a:off x="1901381" y="5481332"/>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3001518" y="5481332"/>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7"/>
          <p:cNvSpPr>
            <a:spLocks noChangeArrowheads="1"/>
          </p:cNvSpPr>
          <p:nvPr/>
        </p:nvSpPr>
        <p:spPr bwMode="auto">
          <a:xfrm>
            <a:off x="2445893" y="4935232"/>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3371406" y="4935232"/>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9"/>
          <p:cNvSpPr>
            <a:spLocks noChangeArrowheads="1"/>
          </p:cNvSpPr>
          <p:nvPr/>
        </p:nvSpPr>
        <p:spPr bwMode="auto">
          <a:xfrm>
            <a:off x="3371406" y="6027432"/>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2445893" y="6027432"/>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3915918" y="5481332"/>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4285806" y="5100332"/>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4285806" y="5579757"/>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TextBox 47"/>
          <p:cNvSpPr txBox="1"/>
          <p:nvPr/>
        </p:nvSpPr>
        <p:spPr>
          <a:xfrm>
            <a:off x="5977877" y="4584056"/>
            <a:ext cx="1778051" cy="2031325"/>
          </a:xfrm>
          <a:prstGeom prst="rect">
            <a:avLst/>
          </a:prstGeom>
          <a:noFill/>
        </p:spPr>
        <p:txBody>
          <a:bodyPr wrap="none" rtlCol="0">
            <a:spAutoFit/>
          </a:bodyPr>
          <a:lstStyle/>
          <a:p>
            <a:r>
              <a:rPr lang="en-AU" dirty="0"/>
              <a:t>A: </a:t>
            </a:r>
            <a:r>
              <a:rPr lang="en-AU" dirty="0">
                <a:latin typeface="Calibri" panose="020F0502020204030204" pitchFamily="34" charset="0"/>
              </a:rPr>
              <a:t>∞</a:t>
            </a:r>
          </a:p>
          <a:p>
            <a:r>
              <a:rPr lang="en-AU" dirty="0"/>
              <a:t>B: </a:t>
            </a:r>
            <a:r>
              <a:rPr lang="en-AU" dirty="0">
                <a:latin typeface="Calibri" panose="020F0502020204030204" pitchFamily="34" charset="0"/>
              </a:rPr>
              <a:t>∞</a:t>
            </a:r>
          </a:p>
          <a:p>
            <a:r>
              <a:rPr lang="en-AU" dirty="0">
                <a:latin typeface="Calibri" panose="020F0502020204030204" pitchFamily="34" charset="0"/>
              </a:rPr>
              <a:t>C: G </a:t>
            </a:r>
            <a:r>
              <a:rPr lang="en-AU" dirty="0">
                <a:latin typeface="Calibri" panose="020F0502020204030204" pitchFamily="34" charset="0"/>
                <a:sym typeface="Wingdings" panose="05000000000000000000" pitchFamily="2" charset="2"/>
              </a:rPr>
              <a:t> C = 3</a:t>
            </a:r>
          </a:p>
          <a:p>
            <a:r>
              <a:rPr lang="en-AU" dirty="0">
                <a:latin typeface="Calibri" panose="020F0502020204030204" pitchFamily="34" charset="0"/>
                <a:sym typeface="Wingdings" panose="05000000000000000000" pitchFamily="2" charset="2"/>
              </a:rPr>
              <a:t>D: </a:t>
            </a:r>
            <a:r>
              <a:rPr lang="en-AU" dirty="0">
                <a:latin typeface="Calibri" panose="020F0502020204030204" pitchFamily="34" charset="0"/>
              </a:rPr>
              <a:t>∞</a:t>
            </a:r>
          </a:p>
          <a:p>
            <a:r>
              <a:rPr lang="en-AU" dirty="0">
                <a:latin typeface="Calibri" panose="020F0502020204030204" pitchFamily="34" charset="0"/>
              </a:rPr>
              <a:t>E: G </a:t>
            </a:r>
            <a:r>
              <a:rPr lang="en-AU" dirty="0">
                <a:latin typeface="Calibri" panose="020F0502020204030204" pitchFamily="34" charset="0"/>
                <a:sym typeface="Wingdings" panose="05000000000000000000" pitchFamily="2" charset="2"/>
              </a:rPr>
              <a:t> F  E = 3</a:t>
            </a:r>
            <a:endParaRPr lang="en-AU" dirty="0">
              <a:latin typeface="Calibri" panose="020F0502020204030204" pitchFamily="34" charset="0"/>
            </a:endParaRPr>
          </a:p>
          <a:p>
            <a:r>
              <a:rPr lang="en-AU" dirty="0">
                <a:solidFill>
                  <a:srgbClr val="FF0000"/>
                </a:solidFill>
                <a:latin typeface="Calibri" panose="020F0502020204030204" pitchFamily="34" charset="0"/>
              </a:rPr>
              <a:t>F: G </a:t>
            </a:r>
            <a:r>
              <a:rPr lang="en-AU" dirty="0">
                <a:solidFill>
                  <a:srgbClr val="FF0000"/>
                </a:solidFill>
                <a:latin typeface="Calibri" panose="020F0502020204030204" pitchFamily="34" charset="0"/>
                <a:sym typeface="Wingdings" panose="05000000000000000000" pitchFamily="2" charset="2"/>
              </a:rPr>
              <a:t> F = 1</a:t>
            </a:r>
          </a:p>
          <a:p>
            <a:r>
              <a:rPr lang="en-AU" dirty="0">
                <a:solidFill>
                  <a:srgbClr val="FF0000"/>
                </a:solidFill>
                <a:latin typeface="Calibri" panose="020F0502020204030204" pitchFamily="34" charset="0"/>
                <a:sym typeface="Wingdings" panose="05000000000000000000" pitchFamily="2" charset="2"/>
              </a:rPr>
              <a:t>G: G = 0</a:t>
            </a:r>
            <a:endParaRPr lang="en-AU" dirty="0">
              <a:solidFill>
                <a:srgbClr val="FF0000"/>
              </a:solidFill>
            </a:endParaRPr>
          </a:p>
        </p:txBody>
      </p:sp>
      <p:sp>
        <p:nvSpPr>
          <p:cNvPr id="49" name="Rectangle 48"/>
          <p:cNvSpPr/>
          <p:nvPr/>
        </p:nvSpPr>
        <p:spPr>
          <a:xfrm>
            <a:off x="5977877" y="6014435"/>
            <a:ext cx="2675107" cy="257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049928" y="4615668"/>
            <a:ext cx="2471512" cy="1477328"/>
          </a:xfrm>
          <a:prstGeom prst="rect">
            <a:avLst/>
          </a:prstGeom>
          <a:noFill/>
        </p:spPr>
        <p:txBody>
          <a:bodyPr wrap="square" rtlCol="0">
            <a:spAutoFit/>
          </a:bodyPr>
          <a:lstStyle/>
          <a:p>
            <a:r>
              <a:rPr lang="en-AU" dirty="0" smtClean="0"/>
              <a:t>paths through G: to (nodes C,E,F:</a:t>
            </a:r>
          </a:p>
          <a:p>
            <a:r>
              <a:rPr lang="en-AU" dirty="0" smtClean="0"/>
              <a:t> </a:t>
            </a:r>
            <a:r>
              <a:rPr lang="en-AU" b="1" dirty="0" smtClean="0"/>
              <a:t>GC,GF,GFE</a:t>
            </a:r>
            <a:r>
              <a:rPr lang="en-AU" dirty="0" smtClean="0"/>
              <a:t>),</a:t>
            </a:r>
          </a:p>
          <a:p>
            <a:r>
              <a:rPr lang="en-AU" dirty="0" smtClean="0"/>
              <a:t>Lowest cost path GF</a:t>
            </a:r>
            <a:endParaRPr lang="en-AU" dirty="0" smtClean="0"/>
          </a:p>
          <a:p>
            <a:r>
              <a:rPr lang="en-AU" dirty="0" smtClean="0"/>
              <a:t>F is locked.</a:t>
            </a:r>
            <a:endParaRPr lang="en-AU" dirty="0"/>
          </a:p>
        </p:txBody>
      </p:sp>
    </p:spTree>
    <p:extLst>
      <p:ext uri="{BB962C8B-B14F-4D97-AF65-F5344CB8AC3E}">
        <p14:creationId xmlns:p14="http://schemas.microsoft.com/office/powerpoint/2010/main" val="2263022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3286" y="4604651"/>
            <a:ext cx="11560628" cy="22306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Line 33"/>
          <p:cNvSpPr>
            <a:spLocks noChangeShapeType="1"/>
          </p:cNvSpPr>
          <p:nvPr/>
        </p:nvSpPr>
        <p:spPr bwMode="auto">
          <a:xfrm>
            <a:off x="4075350" y="5428933"/>
            <a:ext cx="590550" cy="295275"/>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8" name="Line 34"/>
          <p:cNvSpPr>
            <a:spLocks noChangeShapeType="1"/>
          </p:cNvSpPr>
          <p:nvPr/>
        </p:nvSpPr>
        <p:spPr bwMode="auto">
          <a:xfrm flipV="1">
            <a:off x="4075350" y="5889308"/>
            <a:ext cx="590550" cy="295275"/>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 name="Title 1"/>
          <p:cNvSpPr>
            <a:spLocks noGrp="1"/>
          </p:cNvSpPr>
          <p:nvPr>
            <p:ph type="title"/>
          </p:nvPr>
        </p:nvSpPr>
        <p:spPr/>
        <p:txBody>
          <a:bodyPr/>
          <a:lstStyle/>
          <a:p>
            <a:r>
              <a:rPr lang="en-AU" dirty="0"/>
              <a:t>Routing Algorithms</a:t>
            </a:r>
          </a:p>
        </p:txBody>
      </p:sp>
      <p:sp>
        <p:nvSpPr>
          <p:cNvPr id="5" name="Content Placeholder 4"/>
          <p:cNvSpPr>
            <a:spLocks noGrp="1"/>
          </p:cNvSpPr>
          <p:nvPr>
            <p:ph idx="1"/>
          </p:nvPr>
        </p:nvSpPr>
        <p:spPr>
          <a:xfrm>
            <a:off x="838200" y="1386364"/>
            <a:ext cx="10515600" cy="3021808"/>
          </a:xfrm>
          <a:solidFill>
            <a:schemeClr val="bg1"/>
          </a:solidFill>
        </p:spPr>
        <p:txBody>
          <a:bodyPr>
            <a:normAutofit lnSpcReduction="10000"/>
          </a:bodyPr>
          <a:lstStyle/>
          <a:p>
            <a:r>
              <a:rPr lang="en-AU" dirty="0"/>
              <a:t>This may seem quite complex, but is quite simple</a:t>
            </a:r>
          </a:p>
          <a:p>
            <a:pPr lvl="1"/>
            <a:r>
              <a:rPr lang="en-AU" dirty="0"/>
              <a:t>Repeat until all nodes are locked in</a:t>
            </a:r>
          </a:p>
          <a:p>
            <a:pPr lvl="1"/>
            <a:r>
              <a:rPr lang="en-AU" dirty="0"/>
              <a:t>Lowest cost from root G to other </a:t>
            </a:r>
            <a:r>
              <a:rPr lang="en-AU" dirty="0" smtClean="0"/>
              <a:t>nodes </a:t>
            </a:r>
            <a:r>
              <a:rPr lang="en-AU" dirty="0"/>
              <a:t>is </a:t>
            </a:r>
            <a:r>
              <a:rPr lang="en-AU" dirty="0" smtClean="0"/>
              <a:t>3 </a:t>
            </a:r>
            <a:r>
              <a:rPr lang="en-AU" dirty="0"/>
              <a:t>with </a:t>
            </a:r>
            <a:r>
              <a:rPr lang="en-AU" dirty="0" smtClean="0"/>
              <a:t>C or E </a:t>
            </a:r>
            <a:r>
              <a:rPr lang="en-AU" dirty="0"/>
              <a:t>(earlier </a:t>
            </a:r>
            <a:r>
              <a:rPr lang="en-AU" dirty="0" smtClean="0"/>
              <a:t>slide-24)</a:t>
            </a:r>
            <a:endParaRPr lang="en-AU" dirty="0"/>
          </a:p>
          <a:p>
            <a:pPr lvl="1"/>
            <a:r>
              <a:rPr lang="en-AU" dirty="0" smtClean="0"/>
              <a:t>Add any of  C or E </a:t>
            </a:r>
            <a:r>
              <a:rPr lang="en-AU" dirty="0"/>
              <a:t>to the </a:t>
            </a:r>
            <a:r>
              <a:rPr lang="en-AU" dirty="0" smtClean="0"/>
              <a:t>tree, here C is considered</a:t>
            </a:r>
            <a:endParaRPr lang="en-AU" dirty="0"/>
          </a:p>
          <a:p>
            <a:pPr lvl="1"/>
            <a:r>
              <a:rPr lang="en-AU" dirty="0"/>
              <a:t>Only consider nodes that are directly connected to </a:t>
            </a:r>
            <a:r>
              <a:rPr lang="en-AU" dirty="0" smtClean="0"/>
              <a:t>nodes in tree (G,F,C)</a:t>
            </a:r>
          </a:p>
          <a:p>
            <a:pPr lvl="1"/>
            <a:r>
              <a:rPr lang="en-AU" dirty="0"/>
              <a:t>Directly not connected nodes, distance infinity</a:t>
            </a:r>
          </a:p>
          <a:p>
            <a:pPr lvl="2"/>
            <a:r>
              <a:rPr lang="en-AU" dirty="0" smtClean="0"/>
              <a:t>Note </a:t>
            </a:r>
            <a:r>
              <a:rPr lang="en-AU" dirty="0"/>
              <a:t>in this case there are two equal low cost paths, lock in either</a:t>
            </a:r>
          </a:p>
        </p:txBody>
      </p:sp>
      <p:sp>
        <p:nvSpPr>
          <p:cNvPr id="3" name="Footer Placeholder 2"/>
          <p:cNvSpPr>
            <a:spLocks noGrp="1"/>
          </p:cNvSpPr>
          <p:nvPr>
            <p:ph type="ftr" sz="quarter" idx="11"/>
          </p:nvPr>
        </p:nvSpPr>
        <p:spPr>
          <a:xfrm>
            <a:off x="4038600" y="7129237"/>
            <a:ext cx="4114800" cy="365125"/>
          </a:xfrm>
        </p:spPr>
        <p:txBody>
          <a:bodyPr/>
          <a:lstStyle/>
          <a:p>
            <a:r>
              <a:rPr lang="en-AU"/>
              <a:t>6. Routing Protocols and IPv6</a:t>
            </a:r>
          </a:p>
        </p:txBody>
      </p:sp>
      <p:sp>
        <p:nvSpPr>
          <p:cNvPr id="4" name="Slide Number Placeholder 3"/>
          <p:cNvSpPr>
            <a:spLocks noGrp="1"/>
          </p:cNvSpPr>
          <p:nvPr>
            <p:ph type="sldNum" sz="quarter" idx="12"/>
          </p:nvPr>
        </p:nvSpPr>
        <p:spPr>
          <a:xfrm>
            <a:off x="8610600" y="7129237"/>
            <a:ext cx="2743200" cy="365125"/>
          </a:xfrm>
        </p:spPr>
        <p:txBody>
          <a:bodyPr/>
          <a:lstStyle/>
          <a:p>
            <a:fld id="{C3501C34-4E04-4A50-AB5F-52F893F3A945}" type="slidenum">
              <a:rPr lang="en-AU" smtClean="0"/>
              <a:t>25</a:t>
            </a:fld>
            <a:endParaRPr lang="en-AU"/>
          </a:p>
        </p:txBody>
      </p:sp>
      <p:sp>
        <p:nvSpPr>
          <p:cNvPr id="8" name="AutoShape 3"/>
          <p:cNvSpPr>
            <a:spLocks noChangeAspect="1" noChangeArrowheads="1" noTextEdit="1"/>
          </p:cNvSpPr>
          <p:nvPr/>
        </p:nvSpPr>
        <p:spPr bwMode="auto">
          <a:xfrm>
            <a:off x="1848087" y="5105083"/>
            <a:ext cx="31845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 name="Oval 5"/>
          <p:cNvSpPr>
            <a:spLocks noChangeArrowheads="1"/>
          </p:cNvSpPr>
          <p:nvPr/>
        </p:nvSpPr>
        <p:spPr bwMode="auto">
          <a:xfrm>
            <a:off x="1887775" y="5162233"/>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0" name="Oval 6"/>
          <p:cNvSpPr>
            <a:spLocks noChangeArrowheads="1"/>
          </p:cNvSpPr>
          <p:nvPr/>
        </p:nvSpPr>
        <p:spPr bwMode="auto">
          <a:xfrm>
            <a:off x="1887775" y="5162233"/>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 name="Rectangle 7"/>
          <p:cNvSpPr>
            <a:spLocks noChangeArrowheads="1"/>
          </p:cNvSpPr>
          <p:nvPr/>
        </p:nvSpPr>
        <p:spPr bwMode="auto">
          <a:xfrm>
            <a:off x="2022712" y="5241608"/>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Oval 8"/>
          <p:cNvSpPr>
            <a:spLocks noChangeArrowheads="1"/>
          </p:cNvSpPr>
          <p:nvPr/>
        </p:nvSpPr>
        <p:spPr bwMode="auto">
          <a:xfrm>
            <a:off x="1887775" y="6082983"/>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3" name="Oval 9"/>
          <p:cNvSpPr>
            <a:spLocks noChangeArrowheads="1"/>
          </p:cNvSpPr>
          <p:nvPr/>
        </p:nvSpPr>
        <p:spPr bwMode="auto">
          <a:xfrm>
            <a:off x="1887775" y="6082983"/>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4" name="Rectangle 10"/>
          <p:cNvSpPr>
            <a:spLocks noChangeArrowheads="1"/>
          </p:cNvSpPr>
          <p:nvPr/>
        </p:nvSpPr>
        <p:spPr bwMode="auto">
          <a:xfrm>
            <a:off x="2022712" y="6168708"/>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val 11"/>
          <p:cNvSpPr>
            <a:spLocks noChangeArrowheads="1"/>
          </p:cNvSpPr>
          <p:nvPr/>
        </p:nvSpPr>
        <p:spPr bwMode="auto">
          <a:xfrm>
            <a:off x="2806937" y="5162233"/>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6" name="Oval 12"/>
          <p:cNvSpPr>
            <a:spLocks noChangeArrowheads="1"/>
          </p:cNvSpPr>
          <p:nvPr/>
        </p:nvSpPr>
        <p:spPr bwMode="auto">
          <a:xfrm>
            <a:off x="2806937" y="5162233"/>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7" name="Rectangle 13"/>
          <p:cNvSpPr>
            <a:spLocks noChangeArrowheads="1"/>
          </p:cNvSpPr>
          <p:nvPr/>
        </p:nvSpPr>
        <p:spPr bwMode="auto">
          <a:xfrm>
            <a:off x="2946637" y="524160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Oval 14"/>
          <p:cNvSpPr>
            <a:spLocks noChangeArrowheads="1"/>
          </p:cNvSpPr>
          <p:nvPr/>
        </p:nvSpPr>
        <p:spPr bwMode="auto">
          <a:xfrm>
            <a:off x="2806937" y="6082983"/>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9" name="Oval 15"/>
          <p:cNvSpPr>
            <a:spLocks noChangeArrowheads="1"/>
          </p:cNvSpPr>
          <p:nvPr/>
        </p:nvSpPr>
        <p:spPr bwMode="auto">
          <a:xfrm>
            <a:off x="2806937" y="6082983"/>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0" name="Rectangle 16"/>
          <p:cNvSpPr>
            <a:spLocks noChangeArrowheads="1"/>
          </p:cNvSpPr>
          <p:nvPr/>
        </p:nvSpPr>
        <p:spPr bwMode="auto">
          <a:xfrm>
            <a:off x="2957750" y="6168708"/>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Oval 17"/>
          <p:cNvSpPr>
            <a:spLocks noChangeArrowheads="1"/>
          </p:cNvSpPr>
          <p:nvPr/>
        </p:nvSpPr>
        <p:spPr bwMode="auto">
          <a:xfrm>
            <a:off x="3726100" y="5162233"/>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2" name="Oval 18"/>
          <p:cNvSpPr>
            <a:spLocks noChangeArrowheads="1"/>
          </p:cNvSpPr>
          <p:nvPr/>
        </p:nvSpPr>
        <p:spPr bwMode="auto">
          <a:xfrm>
            <a:off x="3726100" y="5162233"/>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3" name="Rectangle 19"/>
          <p:cNvSpPr>
            <a:spLocks noChangeArrowheads="1"/>
          </p:cNvSpPr>
          <p:nvPr/>
        </p:nvSpPr>
        <p:spPr bwMode="auto">
          <a:xfrm>
            <a:off x="3872150" y="524160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Oval 20"/>
          <p:cNvSpPr>
            <a:spLocks noChangeArrowheads="1"/>
          </p:cNvSpPr>
          <p:nvPr/>
        </p:nvSpPr>
        <p:spPr bwMode="auto">
          <a:xfrm>
            <a:off x="3726100" y="6082983"/>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5" name="Oval 21"/>
          <p:cNvSpPr>
            <a:spLocks noChangeArrowheads="1"/>
          </p:cNvSpPr>
          <p:nvPr/>
        </p:nvSpPr>
        <p:spPr bwMode="auto">
          <a:xfrm>
            <a:off x="3726100" y="6082983"/>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6" name="Rectangle 22"/>
          <p:cNvSpPr>
            <a:spLocks noChangeArrowheads="1"/>
          </p:cNvSpPr>
          <p:nvPr/>
        </p:nvSpPr>
        <p:spPr bwMode="auto">
          <a:xfrm>
            <a:off x="3872150" y="6168708"/>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Oval 23"/>
          <p:cNvSpPr>
            <a:spLocks noChangeArrowheads="1"/>
          </p:cNvSpPr>
          <p:nvPr/>
        </p:nvSpPr>
        <p:spPr bwMode="auto">
          <a:xfrm>
            <a:off x="4646850" y="5622608"/>
            <a:ext cx="366713" cy="36830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8" name="Oval 24"/>
          <p:cNvSpPr>
            <a:spLocks noChangeArrowheads="1"/>
          </p:cNvSpPr>
          <p:nvPr/>
        </p:nvSpPr>
        <p:spPr bwMode="auto">
          <a:xfrm>
            <a:off x="4645262" y="5622608"/>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9" name="Rectangle 25"/>
          <p:cNvSpPr>
            <a:spLocks noChangeArrowheads="1"/>
          </p:cNvSpPr>
          <p:nvPr/>
        </p:nvSpPr>
        <p:spPr bwMode="auto">
          <a:xfrm>
            <a:off x="4775437" y="5709921"/>
            <a:ext cx="1952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alibri" panose="020F0502020204030204" pitchFamily="34" charset="0"/>
              </a:rPr>
              <a:t>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Line 26"/>
          <p:cNvSpPr>
            <a:spLocks noChangeShapeType="1"/>
          </p:cNvSpPr>
          <p:nvPr/>
        </p:nvSpPr>
        <p:spPr bwMode="auto">
          <a:xfrm>
            <a:off x="2256075" y="5346383"/>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1" name="Line 27"/>
          <p:cNvSpPr>
            <a:spLocks noChangeShapeType="1"/>
          </p:cNvSpPr>
          <p:nvPr/>
        </p:nvSpPr>
        <p:spPr bwMode="auto">
          <a:xfrm>
            <a:off x="3175237" y="5346383"/>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2" name="Line 28"/>
          <p:cNvSpPr>
            <a:spLocks noChangeShapeType="1"/>
          </p:cNvSpPr>
          <p:nvPr/>
        </p:nvSpPr>
        <p:spPr bwMode="auto">
          <a:xfrm>
            <a:off x="2071925" y="5530533"/>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3" name="Line 29"/>
          <p:cNvSpPr>
            <a:spLocks noChangeShapeType="1"/>
          </p:cNvSpPr>
          <p:nvPr/>
        </p:nvSpPr>
        <p:spPr bwMode="auto">
          <a:xfrm>
            <a:off x="2256075" y="6267133"/>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4" name="Line 30"/>
          <p:cNvSpPr>
            <a:spLocks noChangeShapeType="1"/>
          </p:cNvSpPr>
          <p:nvPr/>
        </p:nvSpPr>
        <p:spPr bwMode="auto">
          <a:xfrm flipV="1">
            <a:off x="2991087" y="5530533"/>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5" name="Line 31"/>
          <p:cNvSpPr>
            <a:spLocks noChangeShapeType="1"/>
          </p:cNvSpPr>
          <p:nvPr/>
        </p:nvSpPr>
        <p:spPr bwMode="auto">
          <a:xfrm>
            <a:off x="3175237" y="6267133"/>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6" name="Line 32"/>
          <p:cNvSpPr>
            <a:spLocks noChangeShapeType="1"/>
          </p:cNvSpPr>
          <p:nvPr/>
        </p:nvSpPr>
        <p:spPr bwMode="auto">
          <a:xfrm flipV="1">
            <a:off x="3910250" y="5530533"/>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9" name="Rectangle 35"/>
          <p:cNvSpPr>
            <a:spLocks noChangeArrowheads="1"/>
          </p:cNvSpPr>
          <p:nvPr/>
        </p:nvSpPr>
        <p:spPr bwMode="auto">
          <a:xfrm>
            <a:off x="1944925" y="5709921"/>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3045062" y="5709921"/>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7"/>
          <p:cNvSpPr>
            <a:spLocks noChangeArrowheads="1"/>
          </p:cNvSpPr>
          <p:nvPr/>
        </p:nvSpPr>
        <p:spPr bwMode="auto">
          <a:xfrm>
            <a:off x="2489437" y="5163821"/>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3414950" y="5163821"/>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9"/>
          <p:cNvSpPr>
            <a:spLocks noChangeArrowheads="1"/>
          </p:cNvSpPr>
          <p:nvPr/>
        </p:nvSpPr>
        <p:spPr bwMode="auto">
          <a:xfrm>
            <a:off x="3414950" y="6256021"/>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2489437" y="6256021"/>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3959462" y="5709921"/>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4329350" y="5328921"/>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4329350" y="5808346"/>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TextBox 47"/>
          <p:cNvSpPr txBox="1"/>
          <p:nvPr/>
        </p:nvSpPr>
        <p:spPr>
          <a:xfrm>
            <a:off x="6021421" y="4812645"/>
            <a:ext cx="1821332" cy="2031325"/>
          </a:xfrm>
          <a:prstGeom prst="rect">
            <a:avLst/>
          </a:prstGeom>
          <a:noFill/>
        </p:spPr>
        <p:txBody>
          <a:bodyPr wrap="none" rtlCol="0">
            <a:spAutoFit/>
          </a:bodyPr>
          <a:lstStyle/>
          <a:p>
            <a:r>
              <a:rPr lang="en-AU" dirty="0"/>
              <a:t>A: </a:t>
            </a:r>
            <a:r>
              <a:rPr lang="en-AU" dirty="0">
                <a:latin typeface="Calibri" panose="020F0502020204030204" pitchFamily="34" charset="0"/>
              </a:rPr>
              <a:t>∞</a:t>
            </a:r>
          </a:p>
          <a:p>
            <a:r>
              <a:rPr lang="en-AU" dirty="0"/>
              <a:t>B: </a:t>
            </a:r>
            <a:r>
              <a:rPr lang="en-AU" dirty="0">
                <a:latin typeface="Calibri" panose="020F0502020204030204" pitchFamily="34" charset="0"/>
              </a:rPr>
              <a:t>G </a:t>
            </a:r>
            <a:r>
              <a:rPr lang="en-AU" dirty="0">
                <a:latin typeface="Calibri" panose="020F0502020204030204" pitchFamily="34" charset="0"/>
                <a:sym typeface="Wingdings" panose="05000000000000000000" pitchFamily="2" charset="2"/>
              </a:rPr>
              <a:t> C  B = 8</a:t>
            </a:r>
            <a:endParaRPr lang="en-AU" dirty="0">
              <a:latin typeface="Calibri" panose="020F0502020204030204" pitchFamily="34" charset="0"/>
            </a:endParaRPr>
          </a:p>
          <a:p>
            <a:r>
              <a:rPr lang="en-AU" dirty="0">
                <a:solidFill>
                  <a:srgbClr val="FF0000"/>
                </a:solidFill>
                <a:latin typeface="Calibri" panose="020F0502020204030204" pitchFamily="34" charset="0"/>
              </a:rPr>
              <a:t>C: G </a:t>
            </a:r>
            <a:r>
              <a:rPr lang="en-AU" dirty="0">
                <a:solidFill>
                  <a:srgbClr val="FF0000"/>
                </a:solidFill>
                <a:latin typeface="Calibri" panose="020F0502020204030204" pitchFamily="34" charset="0"/>
                <a:sym typeface="Wingdings" panose="05000000000000000000" pitchFamily="2" charset="2"/>
              </a:rPr>
              <a:t> C = 3</a:t>
            </a:r>
          </a:p>
          <a:p>
            <a:r>
              <a:rPr lang="en-AU" dirty="0">
                <a:latin typeface="Calibri" panose="020F0502020204030204" pitchFamily="34" charset="0"/>
                <a:sym typeface="Wingdings" panose="05000000000000000000" pitchFamily="2" charset="2"/>
              </a:rPr>
              <a:t>D: </a:t>
            </a:r>
            <a:r>
              <a:rPr lang="en-AU" dirty="0">
                <a:latin typeface="Calibri" panose="020F0502020204030204" pitchFamily="34" charset="0"/>
              </a:rPr>
              <a:t>∞</a:t>
            </a:r>
          </a:p>
          <a:p>
            <a:r>
              <a:rPr lang="en-AU" dirty="0">
                <a:latin typeface="Calibri" panose="020F0502020204030204" pitchFamily="34" charset="0"/>
              </a:rPr>
              <a:t>E: G </a:t>
            </a:r>
            <a:r>
              <a:rPr lang="en-AU" dirty="0">
                <a:latin typeface="Calibri" panose="020F0502020204030204" pitchFamily="34" charset="0"/>
                <a:sym typeface="Wingdings" panose="05000000000000000000" pitchFamily="2" charset="2"/>
              </a:rPr>
              <a:t> F  E = 3</a:t>
            </a:r>
            <a:endParaRPr lang="en-AU" dirty="0">
              <a:latin typeface="Calibri" panose="020F0502020204030204" pitchFamily="34" charset="0"/>
            </a:endParaRPr>
          </a:p>
          <a:p>
            <a:r>
              <a:rPr lang="en-AU" dirty="0">
                <a:solidFill>
                  <a:srgbClr val="FF0000"/>
                </a:solidFill>
                <a:latin typeface="Calibri" panose="020F0502020204030204" pitchFamily="34" charset="0"/>
              </a:rPr>
              <a:t>F: G </a:t>
            </a:r>
            <a:r>
              <a:rPr lang="en-AU" dirty="0">
                <a:solidFill>
                  <a:srgbClr val="FF0000"/>
                </a:solidFill>
                <a:latin typeface="Calibri" panose="020F0502020204030204" pitchFamily="34" charset="0"/>
                <a:sym typeface="Wingdings" panose="05000000000000000000" pitchFamily="2" charset="2"/>
              </a:rPr>
              <a:t> F = 1</a:t>
            </a:r>
          </a:p>
          <a:p>
            <a:r>
              <a:rPr lang="en-AU" dirty="0">
                <a:solidFill>
                  <a:srgbClr val="FF0000"/>
                </a:solidFill>
                <a:latin typeface="Calibri" panose="020F0502020204030204" pitchFamily="34" charset="0"/>
                <a:sym typeface="Wingdings" panose="05000000000000000000" pitchFamily="2" charset="2"/>
              </a:rPr>
              <a:t>G: G = 0</a:t>
            </a:r>
            <a:endParaRPr lang="en-AU" dirty="0">
              <a:solidFill>
                <a:srgbClr val="FF0000"/>
              </a:solidFill>
            </a:endParaRPr>
          </a:p>
        </p:txBody>
      </p:sp>
      <p:sp>
        <p:nvSpPr>
          <p:cNvPr id="49" name="Rectangle 48"/>
          <p:cNvSpPr/>
          <p:nvPr/>
        </p:nvSpPr>
        <p:spPr>
          <a:xfrm>
            <a:off x="6021421" y="5416175"/>
            <a:ext cx="2675107" cy="257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p:cNvSpPr txBox="1"/>
          <p:nvPr/>
        </p:nvSpPr>
        <p:spPr>
          <a:xfrm>
            <a:off x="9094300" y="4791869"/>
            <a:ext cx="2629614" cy="1754326"/>
          </a:xfrm>
          <a:prstGeom prst="rect">
            <a:avLst/>
          </a:prstGeom>
          <a:noFill/>
        </p:spPr>
        <p:txBody>
          <a:bodyPr wrap="square" rtlCol="0">
            <a:spAutoFit/>
          </a:bodyPr>
          <a:lstStyle/>
          <a:p>
            <a:r>
              <a:rPr lang="en-AU" dirty="0" smtClean="0"/>
              <a:t>paths through G, C,F, to B,E </a:t>
            </a:r>
            <a:endParaRPr lang="en-AU" dirty="0" smtClean="0"/>
          </a:p>
          <a:p>
            <a:r>
              <a:rPr lang="en-AU" dirty="0" smtClean="0"/>
              <a:t>: GC,GCB,GFE</a:t>
            </a:r>
          </a:p>
          <a:p>
            <a:r>
              <a:rPr lang="en-AU" dirty="0" smtClean="0"/>
              <a:t>GC and GFE are lowest=3</a:t>
            </a:r>
          </a:p>
          <a:p>
            <a:r>
              <a:rPr lang="en-AU" dirty="0" smtClean="0"/>
              <a:t>GC is selected and C is locked</a:t>
            </a:r>
            <a:endParaRPr lang="en-AU" dirty="0"/>
          </a:p>
        </p:txBody>
      </p:sp>
    </p:spTree>
    <p:extLst>
      <p:ext uri="{BB962C8B-B14F-4D97-AF65-F5344CB8AC3E}">
        <p14:creationId xmlns:p14="http://schemas.microsoft.com/office/powerpoint/2010/main" val="124848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31"/>
          <p:cNvSpPr>
            <a:spLocks noChangeShapeType="1"/>
          </p:cNvSpPr>
          <p:nvPr/>
        </p:nvSpPr>
        <p:spPr bwMode="auto">
          <a:xfrm>
            <a:off x="3175237" y="4645160"/>
            <a:ext cx="550863" cy="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7" name="Line 33"/>
          <p:cNvSpPr>
            <a:spLocks noChangeShapeType="1"/>
          </p:cNvSpPr>
          <p:nvPr/>
        </p:nvSpPr>
        <p:spPr bwMode="auto">
          <a:xfrm>
            <a:off x="4075350" y="3806960"/>
            <a:ext cx="590550" cy="295275"/>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8" name="Line 34"/>
          <p:cNvSpPr>
            <a:spLocks noChangeShapeType="1"/>
          </p:cNvSpPr>
          <p:nvPr/>
        </p:nvSpPr>
        <p:spPr bwMode="auto">
          <a:xfrm flipV="1">
            <a:off x="4075350" y="4267335"/>
            <a:ext cx="590550" cy="295275"/>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 name="Title 1"/>
          <p:cNvSpPr>
            <a:spLocks noGrp="1"/>
          </p:cNvSpPr>
          <p:nvPr>
            <p:ph type="title"/>
          </p:nvPr>
        </p:nvSpPr>
        <p:spPr/>
        <p:txBody>
          <a:bodyPr/>
          <a:lstStyle/>
          <a:p>
            <a:r>
              <a:rPr lang="en-AU" dirty="0"/>
              <a:t>Routing Algorithms</a:t>
            </a:r>
          </a:p>
        </p:txBody>
      </p:sp>
      <p:sp>
        <p:nvSpPr>
          <p:cNvPr id="5" name="Content Placeholder 4"/>
          <p:cNvSpPr>
            <a:spLocks noGrp="1"/>
          </p:cNvSpPr>
          <p:nvPr>
            <p:ph idx="1"/>
          </p:nvPr>
        </p:nvSpPr>
        <p:spPr/>
        <p:txBody>
          <a:bodyPr/>
          <a:lstStyle/>
          <a:p>
            <a:r>
              <a:rPr lang="en-AU" dirty="0"/>
              <a:t>This may seem quite complex, but is quite simple</a:t>
            </a:r>
          </a:p>
          <a:p>
            <a:pPr lvl="1"/>
            <a:r>
              <a:rPr lang="en-AU" dirty="0"/>
              <a:t>Repeat until all nodes are locked </a:t>
            </a:r>
            <a:r>
              <a:rPr lang="en-AU" dirty="0" smtClean="0"/>
              <a:t>in</a:t>
            </a:r>
          </a:p>
          <a:p>
            <a:pPr lvl="1"/>
            <a:r>
              <a:rPr lang="en-AU" dirty="0"/>
              <a:t>nodes in tree (</a:t>
            </a:r>
            <a:r>
              <a:rPr lang="en-AU" dirty="0" smtClean="0"/>
              <a:t>G,F,C,E)</a:t>
            </a:r>
            <a:endParaRPr lang="en-AU" dirty="0"/>
          </a:p>
          <a:p>
            <a:pPr lvl="1"/>
            <a:endParaRPr lang="en-AU" dirty="0"/>
          </a:p>
        </p:txBody>
      </p:sp>
      <p:sp>
        <p:nvSpPr>
          <p:cNvPr id="3" name="Footer Placeholder 2"/>
          <p:cNvSpPr>
            <a:spLocks noGrp="1"/>
          </p:cNvSpPr>
          <p:nvPr>
            <p:ph type="ftr" sz="quarter" idx="11"/>
          </p:nvPr>
        </p:nvSpPr>
        <p:spPr/>
        <p:txBody>
          <a:bodyPr/>
          <a:lstStyle/>
          <a:p>
            <a:r>
              <a:rPr lang="en-AU"/>
              <a:t>6. Routing Protocols and IPv6</a:t>
            </a:r>
          </a:p>
        </p:txBody>
      </p:sp>
      <p:sp>
        <p:nvSpPr>
          <p:cNvPr id="4" name="Slide Number Placeholder 3"/>
          <p:cNvSpPr>
            <a:spLocks noGrp="1"/>
          </p:cNvSpPr>
          <p:nvPr>
            <p:ph type="sldNum" sz="quarter" idx="12"/>
          </p:nvPr>
        </p:nvSpPr>
        <p:spPr/>
        <p:txBody>
          <a:bodyPr/>
          <a:lstStyle/>
          <a:p>
            <a:fld id="{C3501C34-4E04-4A50-AB5F-52F893F3A945}" type="slidenum">
              <a:rPr lang="en-AU" smtClean="0"/>
              <a:t>26</a:t>
            </a:fld>
            <a:endParaRPr lang="en-AU"/>
          </a:p>
        </p:txBody>
      </p:sp>
      <p:sp>
        <p:nvSpPr>
          <p:cNvPr id="8" name="AutoShape 3"/>
          <p:cNvSpPr>
            <a:spLocks noChangeAspect="1" noChangeArrowheads="1" noTextEdit="1"/>
          </p:cNvSpPr>
          <p:nvPr/>
        </p:nvSpPr>
        <p:spPr bwMode="auto">
          <a:xfrm>
            <a:off x="1848087" y="3483110"/>
            <a:ext cx="31845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 name="Oval 5"/>
          <p:cNvSpPr>
            <a:spLocks noChangeArrowheads="1"/>
          </p:cNvSpPr>
          <p:nvPr/>
        </p:nvSpPr>
        <p:spPr bwMode="auto">
          <a:xfrm>
            <a:off x="1887775" y="354026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0" name="Oval 6"/>
          <p:cNvSpPr>
            <a:spLocks noChangeArrowheads="1"/>
          </p:cNvSpPr>
          <p:nvPr/>
        </p:nvSpPr>
        <p:spPr bwMode="auto">
          <a:xfrm>
            <a:off x="1887775"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 name="Rectangle 7"/>
          <p:cNvSpPr>
            <a:spLocks noChangeArrowheads="1"/>
          </p:cNvSpPr>
          <p:nvPr/>
        </p:nvSpPr>
        <p:spPr bwMode="auto">
          <a:xfrm>
            <a:off x="2022712" y="3619635"/>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Oval 8"/>
          <p:cNvSpPr>
            <a:spLocks noChangeArrowheads="1"/>
          </p:cNvSpPr>
          <p:nvPr/>
        </p:nvSpPr>
        <p:spPr bwMode="auto">
          <a:xfrm>
            <a:off x="1887775" y="446101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3" name="Oval 9"/>
          <p:cNvSpPr>
            <a:spLocks noChangeArrowheads="1"/>
          </p:cNvSpPr>
          <p:nvPr/>
        </p:nvSpPr>
        <p:spPr bwMode="auto">
          <a:xfrm>
            <a:off x="1887775"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4" name="Rectangle 10"/>
          <p:cNvSpPr>
            <a:spLocks noChangeArrowheads="1"/>
          </p:cNvSpPr>
          <p:nvPr/>
        </p:nvSpPr>
        <p:spPr bwMode="auto">
          <a:xfrm>
            <a:off x="2022712" y="4546735"/>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val 11"/>
          <p:cNvSpPr>
            <a:spLocks noChangeArrowheads="1"/>
          </p:cNvSpPr>
          <p:nvPr/>
        </p:nvSpPr>
        <p:spPr bwMode="auto">
          <a:xfrm>
            <a:off x="2806937" y="354026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6" name="Oval 12"/>
          <p:cNvSpPr>
            <a:spLocks noChangeArrowheads="1"/>
          </p:cNvSpPr>
          <p:nvPr/>
        </p:nvSpPr>
        <p:spPr bwMode="auto">
          <a:xfrm>
            <a:off x="2806937"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7" name="Rectangle 13"/>
          <p:cNvSpPr>
            <a:spLocks noChangeArrowheads="1"/>
          </p:cNvSpPr>
          <p:nvPr/>
        </p:nvSpPr>
        <p:spPr bwMode="auto">
          <a:xfrm>
            <a:off x="2946637" y="3619635"/>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Oval 14"/>
          <p:cNvSpPr>
            <a:spLocks noChangeArrowheads="1"/>
          </p:cNvSpPr>
          <p:nvPr/>
        </p:nvSpPr>
        <p:spPr bwMode="auto">
          <a:xfrm>
            <a:off x="2806937" y="446101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9" name="Oval 15"/>
          <p:cNvSpPr>
            <a:spLocks noChangeArrowheads="1"/>
          </p:cNvSpPr>
          <p:nvPr/>
        </p:nvSpPr>
        <p:spPr bwMode="auto">
          <a:xfrm>
            <a:off x="2806937"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0" name="Rectangle 16"/>
          <p:cNvSpPr>
            <a:spLocks noChangeArrowheads="1"/>
          </p:cNvSpPr>
          <p:nvPr/>
        </p:nvSpPr>
        <p:spPr bwMode="auto">
          <a:xfrm>
            <a:off x="2957750" y="4546735"/>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Oval 17"/>
          <p:cNvSpPr>
            <a:spLocks noChangeArrowheads="1"/>
          </p:cNvSpPr>
          <p:nvPr/>
        </p:nvSpPr>
        <p:spPr bwMode="auto">
          <a:xfrm>
            <a:off x="3726100" y="354026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2" name="Oval 18"/>
          <p:cNvSpPr>
            <a:spLocks noChangeArrowheads="1"/>
          </p:cNvSpPr>
          <p:nvPr/>
        </p:nvSpPr>
        <p:spPr bwMode="auto">
          <a:xfrm>
            <a:off x="3726100"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3" name="Rectangle 19"/>
          <p:cNvSpPr>
            <a:spLocks noChangeArrowheads="1"/>
          </p:cNvSpPr>
          <p:nvPr/>
        </p:nvSpPr>
        <p:spPr bwMode="auto">
          <a:xfrm>
            <a:off x="3872150" y="3619635"/>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Oval 20"/>
          <p:cNvSpPr>
            <a:spLocks noChangeArrowheads="1"/>
          </p:cNvSpPr>
          <p:nvPr/>
        </p:nvSpPr>
        <p:spPr bwMode="auto">
          <a:xfrm>
            <a:off x="3726100" y="446101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5" name="Oval 21"/>
          <p:cNvSpPr>
            <a:spLocks noChangeArrowheads="1"/>
          </p:cNvSpPr>
          <p:nvPr/>
        </p:nvSpPr>
        <p:spPr bwMode="auto">
          <a:xfrm>
            <a:off x="3726100"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6" name="Rectangle 22"/>
          <p:cNvSpPr>
            <a:spLocks noChangeArrowheads="1"/>
          </p:cNvSpPr>
          <p:nvPr/>
        </p:nvSpPr>
        <p:spPr bwMode="auto">
          <a:xfrm>
            <a:off x="3872150" y="4546735"/>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Oval 23"/>
          <p:cNvSpPr>
            <a:spLocks noChangeArrowheads="1"/>
          </p:cNvSpPr>
          <p:nvPr/>
        </p:nvSpPr>
        <p:spPr bwMode="auto">
          <a:xfrm>
            <a:off x="4646850" y="4000635"/>
            <a:ext cx="366713" cy="36830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8" name="Oval 24"/>
          <p:cNvSpPr>
            <a:spLocks noChangeArrowheads="1"/>
          </p:cNvSpPr>
          <p:nvPr/>
        </p:nvSpPr>
        <p:spPr bwMode="auto">
          <a:xfrm>
            <a:off x="4645262" y="4000635"/>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9" name="Rectangle 25"/>
          <p:cNvSpPr>
            <a:spLocks noChangeArrowheads="1"/>
          </p:cNvSpPr>
          <p:nvPr/>
        </p:nvSpPr>
        <p:spPr bwMode="auto">
          <a:xfrm>
            <a:off x="4775437" y="4087948"/>
            <a:ext cx="1952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alibri" panose="020F0502020204030204" pitchFamily="34" charset="0"/>
              </a:rPr>
              <a:t>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Line 26"/>
          <p:cNvSpPr>
            <a:spLocks noChangeShapeType="1"/>
          </p:cNvSpPr>
          <p:nvPr/>
        </p:nvSpPr>
        <p:spPr bwMode="auto">
          <a:xfrm>
            <a:off x="2256075" y="372441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1" name="Line 27"/>
          <p:cNvSpPr>
            <a:spLocks noChangeShapeType="1"/>
          </p:cNvSpPr>
          <p:nvPr/>
        </p:nvSpPr>
        <p:spPr bwMode="auto">
          <a:xfrm>
            <a:off x="3175237" y="372441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2" name="Line 28"/>
          <p:cNvSpPr>
            <a:spLocks noChangeShapeType="1"/>
          </p:cNvSpPr>
          <p:nvPr/>
        </p:nvSpPr>
        <p:spPr bwMode="auto">
          <a:xfrm>
            <a:off x="2071925"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3" name="Line 29"/>
          <p:cNvSpPr>
            <a:spLocks noChangeShapeType="1"/>
          </p:cNvSpPr>
          <p:nvPr/>
        </p:nvSpPr>
        <p:spPr bwMode="auto">
          <a:xfrm>
            <a:off x="2256075" y="464516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4" name="Line 30"/>
          <p:cNvSpPr>
            <a:spLocks noChangeShapeType="1"/>
          </p:cNvSpPr>
          <p:nvPr/>
        </p:nvSpPr>
        <p:spPr bwMode="auto">
          <a:xfrm flipV="1">
            <a:off x="2991087"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6" name="Line 32"/>
          <p:cNvSpPr>
            <a:spLocks noChangeShapeType="1"/>
          </p:cNvSpPr>
          <p:nvPr/>
        </p:nvSpPr>
        <p:spPr bwMode="auto">
          <a:xfrm flipV="1">
            <a:off x="3910250"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9" name="Rectangle 35"/>
          <p:cNvSpPr>
            <a:spLocks noChangeArrowheads="1"/>
          </p:cNvSpPr>
          <p:nvPr/>
        </p:nvSpPr>
        <p:spPr bwMode="auto">
          <a:xfrm>
            <a:off x="1944925"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3045062"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7"/>
          <p:cNvSpPr>
            <a:spLocks noChangeArrowheads="1"/>
          </p:cNvSpPr>
          <p:nvPr/>
        </p:nvSpPr>
        <p:spPr bwMode="auto">
          <a:xfrm>
            <a:off x="2489437" y="35418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3414950" y="35418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9"/>
          <p:cNvSpPr>
            <a:spLocks noChangeArrowheads="1"/>
          </p:cNvSpPr>
          <p:nvPr/>
        </p:nvSpPr>
        <p:spPr bwMode="auto">
          <a:xfrm>
            <a:off x="3414950" y="46340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2489437" y="46340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3959462"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4329350" y="3706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4329350" y="4186373"/>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Group 5"/>
          <p:cNvGrpSpPr/>
          <p:nvPr/>
        </p:nvGrpSpPr>
        <p:grpSpPr>
          <a:xfrm>
            <a:off x="5318154" y="3169121"/>
            <a:ext cx="5977847" cy="2031325"/>
            <a:chOff x="6021421" y="3190671"/>
            <a:chExt cx="5977847" cy="2031325"/>
          </a:xfrm>
        </p:grpSpPr>
        <p:sp>
          <p:nvSpPr>
            <p:cNvPr id="48" name="TextBox 47"/>
            <p:cNvSpPr txBox="1"/>
            <p:nvPr/>
          </p:nvSpPr>
          <p:spPr>
            <a:xfrm>
              <a:off x="9124763" y="3190671"/>
              <a:ext cx="2874505" cy="2031325"/>
            </a:xfrm>
            <a:prstGeom prst="rect">
              <a:avLst/>
            </a:prstGeom>
            <a:noFill/>
          </p:spPr>
          <p:txBody>
            <a:bodyPr wrap="none" rtlCol="0">
              <a:spAutoFit/>
            </a:bodyPr>
            <a:lstStyle/>
            <a:p>
              <a:r>
                <a:rPr lang="en-AU" dirty="0"/>
                <a:t>A: </a:t>
              </a:r>
              <a:r>
                <a:rPr lang="en-AU" dirty="0">
                  <a:latin typeface="Calibri" panose="020F0502020204030204" pitchFamily="34" charset="0"/>
                </a:rPr>
                <a:t>∞</a:t>
              </a:r>
            </a:p>
            <a:p>
              <a:r>
                <a:rPr lang="en-AU" dirty="0"/>
                <a:t>B: </a:t>
              </a:r>
              <a:r>
                <a:rPr lang="en-AU" dirty="0">
                  <a:latin typeface="Calibri" panose="020F0502020204030204" pitchFamily="34" charset="0"/>
                </a:rPr>
                <a:t>G </a:t>
              </a:r>
              <a:r>
                <a:rPr lang="en-AU" dirty="0">
                  <a:latin typeface="Calibri" panose="020F0502020204030204" pitchFamily="34" charset="0"/>
                  <a:sym typeface="Wingdings" panose="05000000000000000000" pitchFamily="2" charset="2"/>
                </a:rPr>
                <a:t> </a:t>
              </a:r>
              <a:r>
                <a:rPr lang="en-AU" dirty="0" smtClean="0">
                  <a:latin typeface="Calibri" panose="020F0502020204030204" pitchFamily="34" charset="0"/>
                  <a:sym typeface="Wingdings" panose="05000000000000000000" pitchFamily="2" charset="2"/>
                </a:rPr>
                <a:t>C </a:t>
              </a:r>
              <a:r>
                <a:rPr lang="en-AU" dirty="0">
                  <a:latin typeface="Calibri" panose="020F0502020204030204" pitchFamily="34" charset="0"/>
                  <a:sym typeface="Wingdings" panose="05000000000000000000" pitchFamily="2" charset="2"/>
                </a:rPr>
                <a:t> </a:t>
              </a:r>
              <a:r>
                <a:rPr lang="en-AU" dirty="0" smtClean="0">
                  <a:latin typeface="Calibri" panose="020F0502020204030204" pitchFamily="34" charset="0"/>
                  <a:sym typeface="Wingdings" panose="05000000000000000000" pitchFamily="2" charset="2"/>
                </a:rPr>
                <a:t>B </a:t>
              </a:r>
              <a:r>
                <a:rPr lang="en-AU" dirty="0">
                  <a:latin typeface="Calibri" panose="020F0502020204030204" pitchFamily="34" charset="0"/>
                  <a:sym typeface="Wingdings" panose="05000000000000000000" pitchFamily="2" charset="2"/>
                </a:rPr>
                <a:t>= </a:t>
              </a:r>
              <a:r>
                <a:rPr lang="en-AU" dirty="0" smtClean="0">
                  <a:latin typeface="Calibri" panose="020F0502020204030204" pitchFamily="34" charset="0"/>
                  <a:sym typeface="Wingdings" panose="05000000000000000000" pitchFamily="2" charset="2"/>
                </a:rPr>
                <a:t>8</a:t>
              </a:r>
              <a:endParaRPr lang="en-AU" dirty="0">
                <a:latin typeface="Calibri" panose="020F0502020204030204" pitchFamily="34" charset="0"/>
              </a:endParaRPr>
            </a:p>
            <a:p>
              <a:r>
                <a:rPr lang="en-AU" dirty="0">
                  <a:solidFill>
                    <a:srgbClr val="FF0000"/>
                  </a:solidFill>
                  <a:latin typeface="Calibri" panose="020F0502020204030204" pitchFamily="34" charset="0"/>
                </a:rPr>
                <a:t>C: G </a:t>
              </a:r>
              <a:r>
                <a:rPr lang="en-AU" dirty="0">
                  <a:solidFill>
                    <a:srgbClr val="FF0000"/>
                  </a:solidFill>
                  <a:latin typeface="Calibri" panose="020F0502020204030204" pitchFamily="34" charset="0"/>
                  <a:sym typeface="Wingdings" panose="05000000000000000000" pitchFamily="2" charset="2"/>
                </a:rPr>
                <a:t> C = 3</a:t>
              </a:r>
            </a:p>
            <a:p>
              <a:r>
                <a:rPr lang="en-AU" dirty="0">
                  <a:latin typeface="Calibri" panose="020F0502020204030204" pitchFamily="34" charset="0"/>
                  <a:sym typeface="Wingdings" panose="05000000000000000000" pitchFamily="2" charset="2"/>
                </a:rPr>
                <a:t>D: </a:t>
              </a:r>
              <a:r>
                <a:rPr lang="en-AU" dirty="0">
                  <a:latin typeface="Calibri" panose="020F0502020204030204" pitchFamily="34" charset="0"/>
                </a:rPr>
                <a:t>G </a:t>
              </a:r>
              <a:r>
                <a:rPr lang="en-AU" dirty="0">
                  <a:latin typeface="Calibri" panose="020F0502020204030204" pitchFamily="34" charset="0"/>
                  <a:sym typeface="Wingdings" panose="05000000000000000000" pitchFamily="2" charset="2"/>
                </a:rPr>
                <a:t> </a:t>
              </a:r>
              <a:r>
                <a:rPr lang="en-AU" dirty="0" smtClean="0">
                  <a:latin typeface="Calibri" panose="020F0502020204030204" pitchFamily="34" charset="0"/>
                  <a:sym typeface="Wingdings" panose="05000000000000000000" pitchFamily="2" charset="2"/>
                </a:rPr>
                <a:t>C </a:t>
              </a:r>
              <a:r>
                <a:rPr lang="en-AU" dirty="0">
                  <a:latin typeface="Calibri" panose="020F0502020204030204" pitchFamily="34" charset="0"/>
                  <a:sym typeface="Wingdings" panose="05000000000000000000" pitchFamily="2" charset="2"/>
                </a:rPr>
                <a:t> </a:t>
              </a:r>
              <a:r>
                <a:rPr lang="en-AU" dirty="0" smtClean="0">
                  <a:latin typeface="Calibri" panose="020F0502020204030204" pitchFamily="34" charset="0"/>
                  <a:sym typeface="Wingdings" panose="05000000000000000000" pitchFamily="2" charset="2"/>
                </a:rPr>
                <a:t>B </a:t>
              </a:r>
              <a:r>
                <a:rPr lang="en-AU" dirty="0">
                  <a:latin typeface="Calibri" panose="020F0502020204030204" pitchFamily="34" charset="0"/>
                  <a:sym typeface="Wingdings" panose="05000000000000000000" pitchFamily="2" charset="2"/>
                </a:rPr>
                <a:t> E  </a:t>
              </a:r>
              <a:r>
                <a:rPr lang="en-AU" dirty="0" smtClean="0">
                  <a:latin typeface="Calibri" panose="020F0502020204030204" pitchFamily="34" charset="0"/>
                  <a:sym typeface="Wingdings" panose="05000000000000000000" pitchFamily="2" charset="2"/>
                </a:rPr>
                <a:t>D </a:t>
              </a:r>
              <a:r>
                <a:rPr lang="en-AU" dirty="0">
                  <a:latin typeface="Calibri" panose="020F0502020204030204" pitchFamily="34" charset="0"/>
                  <a:sym typeface="Wingdings" panose="05000000000000000000" pitchFamily="2" charset="2"/>
                </a:rPr>
                <a:t>= </a:t>
              </a:r>
              <a:r>
                <a:rPr lang="en-AU" dirty="0" smtClean="0">
                  <a:latin typeface="Calibri" panose="020F0502020204030204" pitchFamily="34" charset="0"/>
                  <a:sym typeface="Wingdings" panose="05000000000000000000" pitchFamily="2" charset="2"/>
                </a:rPr>
                <a:t>14</a:t>
              </a:r>
              <a:endParaRPr lang="en-AU" dirty="0">
                <a:latin typeface="Calibri" panose="020F0502020204030204" pitchFamily="34" charset="0"/>
              </a:endParaRPr>
            </a:p>
            <a:p>
              <a:r>
                <a:rPr lang="en-AU" dirty="0">
                  <a:solidFill>
                    <a:srgbClr val="FF0000"/>
                  </a:solidFill>
                  <a:latin typeface="Calibri" panose="020F0502020204030204" pitchFamily="34" charset="0"/>
                </a:rPr>
                <a:t>E: G </a:t>
              </a:r>
              <a:r>
                <a:rPr lang="en-AU" dirty="0">
                  <a:solidFill>
                    <a:srgbClr val="FF0000"/>
                  </a:solidFill>
                  <a:latin typeface="Calibri" panose="020F0502020204030204" pitchFamily="34" charset="0"/>
                  <a:sym typeface="Wingdings" panose="05000000000000000000" pitchFamily="2" charset="2"/>
                </a:rPr>
                <a:t> F  E = 3</a:t>
              </a:r>
              <a:endParaRPr lang="en-AU" dirty="0">
                <a:solidFill>
                  <a:srgbClr val="FF0000"/>
                </a:solidFill>
                <a:latin typeface="Calibri" panose="020F0502020204030204" pitchFamily="34" charset="0"/>
              </a:endParaRPr>
            </a:p>
            <a:p>
              <a:r>
                <a:rPr lang="en-AU" dirty="0">
                  <a:solidFill>
                    <a:srgbClr val="FF0000"/>
                  </a:solidFill>
                  <a:latin typeface="Calibri" panose="020F0502020204030204" pitchFamily="34" charset="0"/>
                </a:rPr>
                <a:t>F: G </a:t>
              </a:r>
              <a:r>
                <a:rPr lang="en-AU" dirty="0">
                  <a:solidFill>
                    <a:srgbClr val="FF0000"/>
                  </a:solidFill>
                  <a:latin typeface="Calibri" panose="020F0502020204030204" pitchFamily="34" charset="0"/>
                  <a:sym typeface="Wingdings" panose="05000000000000000000" pitchFamily="2" charset="2"/>
                </a:rPr>
                <a:t> F = 1</a:t>
              </a:r>
            </a:p>
            <a:p>
              <a:r>
                <a:rPr lang="en-AU" dirty="0">
                  <a:solidFill>
                    <a:srgbClr val="FF0000"/>
                  </a:solidFill>
                  <a:latin typeface="Calibri" panose="020F0502020204030204" pitchFamily="34" charset="0"/>
                  <a:sym typeface="Wingdings" panose="05000000000000000000" pitchFamily="2" charset="2"/>
                </a:rPr>
                <a:t>G: G = 0</a:t>
              </a:r>
              <a:endParaRPr lang="en-AU" dirty="0">
                <a:solidFill>
                  <a:srgbClr val="FF0000"/>
                </a:solidFill>
              </a:endParaRPr>
            </a:p>
          </p:txBody>
        </p:sp>
        <p:sp>
          <p:nvSpPr>
            <p:cNvPr id="49" name="Rectangle 48"/>
            <p:cNvSpPr/>
            <p:nvPr/>
          </p:nvSpPr>
          <p:spPr>
            <a:xfrm>
              <a:off x="6021421" y="4338951"/>
              <a:ext cx="2675107" cy="257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0" name="Group 49"/>
          <p:cNvGrpSpPr/>
          <p:nvPr/>
        </p:nvGrpSpPr>
        <p:grpSpPr>
          <a:xfrm>
            <a:off x="5460810" y="3199285"/>
            <a:ext cx="5392947" cy="2031325"/>
            <a:chOff x="6010125" y="3150985"/>
            <a:chExt cx="5392947" cy="2031325"/>
          </a:xfrm>
        </p:grpSpPr>
        <p:sp>
          <p:nvSpPr>
            <p:cNvPr id="51" name="TextBox 50"/>
            <p:cNvSpPr txBox="1"/>
            <p:nvPr/>
          </p:nvSpPr>
          <p:spPr>
            <a:xfrm>
              <a:off x="6010125" y="3150985"/>
              <a:ext cx="2282997" cy="2031325"/>
            </a:xfrm>
            <a:prstGeom prst="rect">
              <a:avLst/>
            </a:prstGeom>
            <a:noFill/>
          </p:spPr>
          <p:txBody>
            <a:bodyPr wrap="none" rtlCol="0">
              <a:spAutoFit/>
            </a:bodyPr>
            <a:lstStyle/>
            <a:p>
              <a:r>
                <a:rPr lang="en-AU" dirty="0"/>
                <a:t>A: </a:t>
              </a:r>
              <a:r>
                <a:rPr lang="en-AU" dirty="0">
                  <a:latin typeface="Calibri" panose="020F0502020204030204" pitchFamily="34" charset="0"/>
                </a:rPr>
                <a:t>∞</a:t>
              </a:r>
            </a:p>
            <a:p>
              <a:r>
                <a:rPr lang="en-AU" dirty="0"/>
                <a:t>B: </a:t>
              </a:r>
              <a:r>
                <a:rPr lang="en-AU" dirty="0">
                  <a:latin typeface="Calibri" panose="020F0502020204030204" pitchFamily="34" charset="0"/>
                </a:rPr>
                <a:t>G </a:t>
              </a:r>
              <a:r>
                <a:rPr lang="en-AU" dirty="0">
                  <a:latin typeface="Calibri" panose="020F0502020204030204" pitchFamily="34" charset="0"/>
                  <a:sym typeface="Wingdings" panose="05000000000000000000" pitchFamily="2" charset="2"/>
                </a:rPr>
                <a:t> F  E  B = 7</a:t>
              </a:r>
              <a:endParaRPr lang="en-AU" dirty="0">
                <a:latin typeface="Calibri" panose="020F0502020204030204" pitchFamily="34" charset="0"/>
              </a:endParaRPr>
            </a:p>
            <a:p>
              <a:r>
                <a:rPr lang="en-AU" dirty="0">
                  <a:solidFill>
                    <a:srgbClr val="FF0000"/>
                  </a:solidFill>
                  <a:latin typeface="Calibri" panose="020F0502020204030204" pitchFamily="34" charset="0"/>
                </a:rPr>
                <a:t>C: G </a:t>
              </a:r>
              <a:r>
                <a:rPr lang="en-AU" dirty="0">
                  <a:solidFill>
                    <a:srgbClr val="FF0000"/>
                  </a:solidFill>
                  <a:latin typeface="Calibri" panose="020F0502020204030204" pitchFamily="34" charset="0"/>
                  <a:sym typeface="Wingdings" panose="05000000000000000000" pitchFamily="2" charset="2"/>
                </a:rPr>
                <a:t> C = 3</a:t>
              </a:r>
            </a:p>
            <a:p>
              <a:r>
                <a:rPr lang="en-AU" dirty="0">
                  <a:latin typeface="Calibri" panose="020F0502020204030204" pitchFamily="34" charset="0"/>
                  <a:sym typeface="Wingdings" panose="05000000000000000000" pitchFamily="2" charset="2"/>
                </a:rPr>
                <a:t>D: </a:t>
              </a:r>
              <a:r>
                <a:rPr lang="en-AU" dirty="0">
                  <a:latin typeface="Calibri" panose="020F0502020204030204" pitchFamily="34" charset="0"/>
                </a:rPr>
                <a:t>G </a:t>
              </a:r>
              <a:r>
                <a:rPr lang="en-AU" dirty="0">
                  <a:latin typeface="Calibri" panose="020F0502020204030204" pitchFamily="34" charset="0"/>
                  <a:sym typeface="Wingdings" panose="05000000000000000000" pitchFamily="2" charset="2"/>
                </a:rPr>
                <a:t> F  E  D = 8</a:t>
              </a:r>
              <a:endParaRPr lang="en-AU" dirty="0">
                <a:latin typeface="Calibri" panose="020F0502020204030204" pitchFamily="34" charset="0"/>
              </a:endParaRPr>
            </a:p>
            <a:p>
              <a:r>
                <a:rPr lang="en-AU" dirty="0">
                  <a:solidFill>
                    <a:srgbClr val="FF0000"/>
                  </a:solidFill>
                  <a:latin typeface="Calibri" panose="020F0502020204030204" pitchFamily="34" charset="0"/>
                </a:rPr>
                <a:t>E: G </a:t>
              </a:r>
              <a:r>
                <a:rPr lang="en-AU" dirty="0">
                  <a:solidFill>
                    <a:srgbClr val="FF0000"/>
                  </a:solidFill>
                  <a:latin typeface="Calibri" panose="020F0502020204030204" pitchFamily="34" charset="0"/>
                  <a:sym typeface="Wingdings" panose="05000000000000000000" pitchFamily="2" charset="2"/>
                </a:rPr>
                <a:t> F  E = 3</a:t>
              </a:r>
              <a:endParaRPr lang="en-AU" dirty="0">
                <a:solidFill>
                  <a:srgbClr val="FF0000"/>
                </a:solidFill>
                <a:latin typeface="Calibri" panose="020F0502020204030204" pitchFamily="34" charset="0"/>
              </a:endParaRPr>
            </a:p>
            <a:p>
              <a:r>
                <a:rPr lang="en-AU" dirty="0">
                  <a:solidFill>
                    <a:srgbClr val="FF0000"/>
                  </a:solidFill>
                  <a:latin typeface="Calibri" panose="020F0502020204030204" pitchFamily="34" charset="0"/>
                </a:rPr>
                <a:t>F: G </a:t>
              </a:r>
              <a:r>
                <a:rPr lang="en-AU" dirty="0">
                  <a:solidFill>
                    <a:srgbClr val="FF0000"/>
                  </a:solidFill>
                  <a:latin typeface="Calibri" panose="020F0502020204030204" pitchFamily="34" charset="0"/>
                  <a:sym typeface="Wingdings" panose="05000000000000000000" pitchFamily="2" charset="2"/>
                </a:rPr>
                <a:t> F = 1</a:t>
              </a:r>
            </a:p>
            <a:p>
              <a:r>
                <a:rPr lang="en-AU" dirty="0">
                  <a:solidFill>
                    <a:srgbClr val="FF0000"/>
                  </a:solidFill>
                  <a:latin typeface="Calibri" panose="020F0502020204030204" pitchFamily="34" charset="0"/>
                  <a:sym typeface="Wingdings" panose="05000000000000000000" pitchFamily="2" charset="2"/>
                </a:rPr>
                <a:t>G: G = 0</a:t>
              </a:r>
              <a:endParaRPr lang="en-AU" dirty="0">
                <a:solidFill>
                  <a:srgbClr val="FF0000"/>
                </a:solidFill>
              </a:endParaRPr>
            </a:p>
          </p:txBody>
        </p:sp>
        <p:sp>
          <p:nvSpPr>
            <p:cNvPr id="52" name="Rectangle 51"/>
            <p:cNvSpPr/>
            <p:nvPr/>
          </p:nvSpPr>
          <p:spPr>
            <a:xfrm>
              <a:off x="8727965" y="4286943"/>
              <a:ext cx="2675107" cy="257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 name="TextBox 6"/>
          <p:cNvSpPr txBox="1"/>
          <p:nvPr/>
        </p:nvSpPr>
        <p:spPr>
          <a:xfrm>
            <a:off x="8872314" y="2289742"/>
            <a:ext cx="1972867" cy="923330"/>
          </a:xfrm>
          <a:prstGeom prst="rect">
            <a:avLst/>
          </a:prstGeom>
          <a:noFill/>
        </p:spPr>
        <p:txBody>
          <a:bodyPr wrap="square" rtlCol="0">
            <a:spAutoFit/>
          </a:bodyPr>
          <a:lstStyle/>
          <a:p>
            <a:r>
              <a:rPr lang="en-AU" dirty="0" smtClean="0"/>
              <a:t>Alternative path to node B and D, higher cost</a:t>
            </a:r>
            <a:endParaRPr lang="en-AU" dirty="0"/>
          </a:p>
        </p:txBody>
      </p:sp>
      <p:sp>
        <p:nvSpPr>
          <p:cNvPr id="53" name="TextBox 52"/>
          <p:cNvSpPr txBox="1"/>
          <p:nvPr/>
        </p:nvSpPr>
        <p:spPr>
          <a:xfrm>
            <a:off x="6234511" y="2604399"/>
            <a:ext cx="1972867" cy="830997"/>
          </a:xfrm>
          <a:prstGeom prst="rect">
            <a:avLst/>
          </a:prstGeom>
          <a:noFill/>
        </p:spPr>
        <p:txBody>
          <a:bodyPr wrap="square" rtlCol="0">
            <a:spAutoFit/>
          </a:bodyPr>
          <a:lstStyle/>
          <a:p>
            <a:r>
              <a:rPr lang="en-AU" sz="1600" dirty="0" smtClean="0"/>
              <a:t>Alternative path to node B and D, lower cost, E locked</a:t>
            </a:r>
            <a:endParaRPr lang="en-AU" sz="1600" dirty="0"/>
          </a:p>
        </p:txBody>
      </p:sp>
    </p:spTree>
    <p:extLst>
      <p:ext uri="{BB962C8B-B14F-4D97-AF65-F5344CB8AC3E}">
        <p14:creationId xmlns:p14="http://schemas.microsoft.com/office/powerpoint/2010/main" val="25433224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31"/>
          <p:cNvSpPr>
            <a:spLocks noChangeShapeType="1"/>
          </p:cNvSpPr>
          <p:nvPr/>
        </p:nvSpPr>
        <p:spPr bwMode="auto">
          <a:xfrm>
            <a:off x="3175237" y="4645160"/>
            <a:ext cx="550863" cy="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4" name="Line 30"/>
          <p:cNvSpPr>
            <a:spLocks noChangeShapeType="1"/>
          </p:cNvSpPr>
          <p:nvPr/>
        </p:nvSpPr>
        <p:spPr bwMode="auto">
          <a:xfrm flipV="1">
            <a:off x="2991087" y="3908560"/>
            <a:ext cx="0" cy="55245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7" name="Line 33"/>
          <p:cNvSpPr>
            <a:spLocks noChangeShapeType="1"/>
          </p:cNvSpPr>
          <p:nvPr/>
        </p:nvSpPr>
        <p:spPr bwMode="auto">
          <a:xfrm>
            <a:off x="4075350" y="3806960"/>
            <a:ext cx="590550" cy="295275"/>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8" name="Line 34"/>
          <p:cNvSpPr>
            <a:spLocks noChangeShapeType="1"/>
          </p:cNvSpPr>
          <p:nvPr/>
        </p:nvSpPr>
        <p:spPr bwMode="auto">
          <a:xfrm flipV="1">
            <a:off x="4075350" y="4267335"/>
            <a:ext cx="590550" cy="295275"/>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 name="Title 1"/>
          <p:cNvSpPr>
            <a:spLocks noGrp="1"/>
          </p:cNvSpPr>
          <p:nvPr>
            <p:ph type="title"/>
          </p:nvPr>
        </p:nvSpPr>
        <p:spPr/>
        <p:txBody>
          <a:bodyPr/>
          <a:lstStyle/>
          <a:p>
            <a:r>
              <a:rPr lang="en-AU" dirty="0"/>
              <a:t>Routing Algorithms</a:t>
            </a:r>
          </a:p>
        </p:txBody>
      </p:sp>
      <p:sp>
        <p:nvSpPr>
          <p:cNvPr id="5" name="Content Placeholder 4"/>
          <p:cNvSpPr>
            <a:spLocks noGrp="1"/>
          </p:cNvSpPr>
          <p:nvPr>
            <p:ph idx="1"/>
          </p:nvPr>
        </p:nvSpPr>
        <p:spPr/>
        <p:txBody>
          <a:bodyPr/>
          <a:lstStyle/>
          <a:p>
            <a:r>
              <a:rPr lang="en-AU" dirty="0"/>
              <a:t>This may seem quite complex, but is quite simple</a:t>
            </a:r>
          </a:p>
          <a:p>
            <a:pPr lvl="1"/>
            <a:r>
              <a:rPr lang="en-AU" dirty="0"/>
              <a:t>Repeat until all nodes are locked </a:t>
            </a:r>
            <a:r>
              <a:rPr lang="en-AU" dirty="0" smtClean="0"/>
              <a:t>in</a:t>
            </a:r>
          </a:p>
          <a:p>
            <a:pPr lvl="1"/>
            <a:r>
              <a:rPr lang="en-AU" dirty="0"/>
              <a:t>nodes in tree (</a:t>
            </a:r>
            <a:r>
              <a:rPr lang="en-AU" dirty="0" smtClean="0"/>
              <a:t>G,F,C,E,B)</a:t>
            </a:r>
            <a:endParaRPr lang="en-AU" dirty="0"/>
          </a:p>
          <a:p>
            <a:pPr lvl="1"/>
            <a:endParaRPr lang="en-AU" dirty="0"/>
          </a:p>
        </p:txBody>
      </p:sp>
      <p:sp>
        <p:nvSpPr>
          <p:cNvPr id="3" name="Footer Placeholder 2"/>
          <p:cNvSpPr>
            <a:spLocks noGrp="1"/>
          </p:cNvSpPr>
          <p:nvPr>
            <p:ph type="ftr" sz="quarter" idx="11"/>
          </p:nvPr>
        </p:nvSpPr>
        <p:spPr/>
        <p:txBody>
          <a:bodyPr/>
          <a:lstStyle/>
          <a:p>
            <a:r>
              <a:rPr lang="en-AU"/>
              <a:t>6. Routing Protocols and IPv6</a:t>
            </a:r>
          </a:p>
        </p:txBody>
      </p:sp>
      <p:sp>
        <p:nvSpPr>
          <p:cNvPr id="4" name="Slide Number Placeholder 3"/>
          <p:cNvSpPr>
            <a:spLocks noGrp="1"/>
          </p:cNvSpPr>
          <p:nvPr>
            <p:ph type="sldNum" sz="quarter" idx="12"/>
          </p:nvPr>
        </p:nvSpPr>
        <p:spPr/>
        <p:txBody>
          <a:bodyPr/>
          <a:lstStyle/>
          <a:p>
            <a:fld id="{C3501C34-4E04-4A50-AB5F-52F893F3A945}" type="slidenum">
              <a:rPr lang="en-AU" smtClean="0"/>
              <a:t>27</a:t>
            </a:fld>
            <a:endParaRPr lang="en-AU"/>
          </a:p>
        </p:txBody>
      </p:sp>
      <p:sp>
        <p:nvSpPr>
          <p:cNvPr id="8" name="AutoShape 3"/>
          <p:cNvSpPr>
            <a:spLocks noChangeAspect="1" noChangeArrowheads="1" noTextEdit="1"/>
          </p:cNvSpPr>
          <p:nvPr/>
        </p:nvSpPr>
        <p:spPr bwMode="auto">
          <a:xfrm>
            <a:off x="1848087" y="3483110"/>
            <a:ext cx="31845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 name="Oval 5"/>
          <p:cNvSpPr>
            <a:spLocks noChangeArrowheads="1"/>
          </p:cNvSpPr>
          <p:nvPr/>
        </p:nvSpPr>
        <p:spPr bwMode="auto">
          <a:xfrm>
            <a:off x="1887775" y="354026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0" name="Oval 6"/>
          <p:cNvSpPr>
            <a:spLocks noChangeArrowheads="1"/>
          </p:cNvSpPr>
          <p:nvPr/>
        </p:nvSpPr>
        <p:spPr bwMode="auto">
          <a:xfrm>
            <a:off x="1887775"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 name="Rectangle 7"/>
          <p:cNvSpPr>
            <a:spLocks noChangeArrowheads="1"/>
          </p:cNvSpPr>
          <p:nvPr/>
        </p:nvSpPr>
        <p:spPr bwMode="auto">
          <a:xfrm>
            <a:off x="2022712" y="3619635"/>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Oval 8"/>
          <p:cNvSpPr>
            <a:spLocks noChangeArrowheads="1"/>
          </p:cNvSpPr>
          <p:nvPr/>
        </p:nvSpPr>
        <p:spPr bwMode="auto">
          <a:xfrm>
            <a:off x="1887775" y="446101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3" name="Oval 9"/>
          <p:cNvSpPr>
            <a:spLocks noChangeArrowheads="1"/>
          </p:cNvSpPr>
          <p:nvPr/>
        </p:nvSpPr>
        <p:spPr bwMode="auto">
          <a:xfrm>
            <a:off x="1887775"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4" name="Rectangle 10"/>
          <p:cNvSpPr>
            <a:spLocks noChangeArrowheads="1"/>
          </p:cNvSpPr>
          <p:nvPr/>
        </p:nvSpPr>
        <p:spPr bwMode="auto">
          <a:xfrm>
            <a:off x="2022712" y="4546735"/>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val 11"/>
          <p:cNvSpPr>
            <a:spLocks noChangeArrowheads="1"/>
          </p:cNvSpPr>
          <p:nvPr/>
        </p:nvSpPr>
        <p:spPr bwMode="auto">
          <a:xfrm>
            <a:off x="2806937" y="354026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6" name="Oval 12"/>
          <p:cNvSpPr>
            <a:spLocks noChangeArrowheads="1"/>
          </p:cNvSpPr>
          <p:nvPr/>
        </p:nvSpPr>
        <p:spPr bwMode="auto">
          <a:xfrm>
            <a:off x="2806937"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7" name="Rectangle 13"/>
          <p:cNvSpPr>
            <a:spLocks noChangeArrowheads="1"/>
          </p:cNvSpPr>
          <p:nvPr/>
        </p:nvSpPr>
        <p:spPr bwMode="auto">
          <a:xfrm>
            <a:off x="2946637" y="3619635"/>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Oval 14"/>
          <p:cNvSpPr>
            <a:spLocks noChangeArrowheads="1"/>
          </p:cNvSpPr>
          <p:nvPr/>
        </p:nvSpPr>
        <p:spPr bwMode="auto">
          <a:xfrm>
            <a:off x="2806937" y="446101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9" name="Oval 15"/>
          <p:cNvSpPr>
            <a:spLocks noChangeArrowheads="1"/>
          </p:cNvSpPr>
          <p:nvPr/>
        </p:nvSpPr>
        <p:spPr bwMode="auto">
          <a:xfrm>
            <a:off x="2806937"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0" name="Rectangle 16"/>
          <p:cNvSpPr>
            <a:spLocks noChangeArrowheads="1"/>
          </p:cNvSpPr>
          <p:nvPr/>
        </p:nvSpPr>
        <p:spPr bwMode="auto">
          <a:xfrm>
            <a:off x="2957750" y="4546735"/>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Oval 17"/>
          <p:cNvSpPr>
            <a:spLocks noChangeArrowheads="1"/>
          </p:cNvSpPr>
          <p:nvPr/>
        </p:nvSpPr>
        <p:spPr bwMode="auto">
          <a:xfrm>
            <a:off x="3726100" y="354026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2" name="Oval 18"/>
          <p:cNvSpPr>
            <a:spLocks noChangeArrowheads="1"/>
          </p:cNvSpPr>
          <p:nvPr/>
        </p:nvSpPr>
        <p:spPr bwMode="auto">
          <a:xfrm>
            <a:off x="3726100"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3" name="Rectangle 19"/>
          <p:cNvSpPr>
            <a:spLocks noChangeArrowheads="1"/>
          </p:cNvSpPr>
          <p:nvPr/>
        </p:nvSpPr>
        <p:spPr bwMode="auto">
          <a:xfrm>
            <a:off x="3872150" y="3619635"/>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Oval 20"/>
          <p:cNvSpPr>
            <a:spLocks noChangeArrowheads="1"/>
          </p:cNvSpPr>
          <p:nvPr/>
        </p:nvSpPr>
        <p:spPr bwMode="auto">
          <a:xfrm>
            <a:off x="3726100" y="446101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5" name="Oval 21"/>
          <p:cNvSpPr>
            <a:spLocks noChangeArrowheads="1"/>
          </p:cNvSpPr>
          <p:nvPr/>
        </p:nvSpPr>
        <p:spPr bwMode="auto">
          <a:xfrm>
            <a:off x="3726100"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6" name="Rectangle 22"/>
          <p:cNvSpPr>
            <a:spLocks noChangeArrowheads="1"/>
          </p:cNvSpPr>
          <p:nvPr/>
        </p:nvSpPr>
        <p:spPr bwMode="auto">
          <a:xfrm>
            <a:off x="3872150" y="4546735"/>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Oval 23"/>
          <p:cNvSpPr>
            <a:spLocks noChangeArrowheads="1"/>
          </p:cNvSpPr>
          <p:nvPr/>
        </p:nvSpPr>
        <p:spPr bwMode="auto">
          <a:xfrm>
            <a:off x="4646850" y="4000635"/>
            <a:ext cx="366713" cy="36830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8" name="Oval 24"/>
          <p:cNvSpPr>
            <a:spLocks noChangeArrowheads="1"/>
          </p:cNvSpPr>
          <p:nvPr/>
        </p:nvSpPr>
        <p:spPr bwMode="auto">
          <a:xfrm>
            <a:off x="4645262" y="4000635"/>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9" name="Rectangle 25"/>
          <p:cNvSpPr>
            <a:spLocks noChangeArrowheads="1"/>
          </p:cNvSpPr>
          <p:nvPr/>
        </p:nvSpPr>
        <p:spPr bwMode="auto">
          <a:xfrm>
            <a:off x="4775437" y="4087948"/>
            <a:ext cx="1952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alibri" panose="020F0502020204030204" pitchFamily="34" charset="0"/>
              </a:rPr>
              <a:t>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Line 26"/>
          <p:cNvSpPr>
            <a:spLocks noChangeShapeType="1"/>
          </p:cNvSpPr>
          <p:nvPr/>
        </p:nvSpPr>
        <p:spPr bwMode="auto">
          <a:xfrm>
            <a:off x="2256075" y="372441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1" name="Line 27"/>
          <p:cNvSpPr>
            <a:spLocks noChangeShapeType="1"/>
          </p:cNvSpPr>
          <p:nvPr/>
        </p:nvSpPr>
        <p:spPr bwMode="auto">
          <a:xfrm>
            <a:off x="3175237" y="372441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2" name="Line 28"/>
          <p:cNvSpPr>
            <a:spLocks noChangeShapeType="1"/>
          </p:cNvSpPr>
          <p:nvPr/>
        </p:nvSpPr>
        <p:spPr bwMode="auto">
          <a:xfrm>
            <a:off x="2071925"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3" name="Line 29"/>
          <p:cNvSpPr>
            <a:spLocks noChangeShapeType="1"/>
          </p:cNvSpPr>
          <p:nvPr/>
        </p:nvSpPr>
        <p:spPr bwMode="auto">
          <a:xfrm>
            <a:off x="2256075" y="464516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6" name="Line 32"/>
          <p:cNvSpPr>
            <a:spLocks noChangeShapeType="1"/>
          </p:cNvSpPr>
          <p:nvPr/>
        </p:nvSpPr>
        <p:spPr bwMode="auto">
          <a:xfrm flipV="1">
            <a:off x="3910250"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9" name="Rectangle 35"/>
          <p:cNvSpPr>
            <a:spLocks noChangeArrowheads="1"/>
          </p:cNvSpPr>
          <p:nvPr/>
        </p:nvSpPr>
        <p:spPr bwMode="auto">
          <a:xfrm>
            <a:off x="1944925"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3045062"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7"/>
          <p:cNvSpPr>
            <a:spLocks noChangeArrowheads="1"/>
          </p:cNvSpPr>
          <p:nvPr/>
        </p:nvSpPr>
        <p:spPr bwMode="auto">
          <a:xfrm>
            <a:off x="2489437" y="35418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3414950" y="35418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9"/>
          <p:cNvSpPr>
            <a:spLocks noChangeArrowheads="1"/>
          </p:cNvSpPr>
          <p:nvPr/>
        </p:nvSpPr>
        <p:spPr bwMode="auto">
          <a:xfrm>
            <a:off x="3414950" y="46340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2489437" y="46340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3959462"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4329350" y="3706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4329350" y="4186373"/>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TextBox 47"/>
          <p:cNvSpPr txBox="1"/>
          <p:nvPr/>
        </p:nvSpPr>
        <p:spPr>
          <a:xfrm>
            <a:off x="6021421" y="3190672"/>
            <a:ext cx="2720617" cy="2031325"/>
          </a:xfrm>
          <a:prstGeom prst="rect">
            <a:avLst/>
          </a:prstGeom>
          <a:noFill/>
        </p:spPr>
        <p:txBody>
          <a:bodyPr wrap="none" rtlCol="0">
            <a:spAutoFit/>
          </a:bodyPr>
          <a:lstStyle/>
          <a:p>
            <a:r>
              <a:rPr lang="en-AU" dirty="0"/>
              <a:t>A: </a:t>
            </a:r>
            <a:r>
              <a:rPr lang="en-AU" dirty="0">
                <a:latin typeface="Calibri" panose="020F0502020204030204" pitchFamily="34" charset="0"/>
              </a:rPr>
              <a:t>G </a:t>
            </a:r>
            <a:r>
              <a:rPr lang="en-AU" dirty="0">
                <a:latin typeface="Calibri" panose="020F0502020204030204" pitchFamily="34" charset="0"/>
                <a:sym typeface="Wingdings" panose="05000000000000000000" pitchFamily="2" charset="2"/>
              </a:rPr>
              <a:t> F  E  B  A = 9</a:t>
            </a:r>
            <a:endParaRPr lang="en-AU" dirty="0">
              <a:latin typeface="Calibri" panose="020F0502020204030204" pitchFamily="34" charset="0"/>
            </a:endParaRPr>
          </a:p>
          <a:p>
            <a:r>
              <a:rPr lang="en-AU" dirty="0">
                <a:solidFill>
                  <a:srgbClr val="FF0000"/>
                </a:solidFill>
              </a:rPr>
              <a:t>B: </a:t>
            </a:r>
            <a:r>
              <a:rPr lang="en-AU" dirty="0">
                <a:solidFill>
                  <a:srgbClr val="FF0000"/>
                </a:solidFill>
                <a:latin typeface="Calibri" panose="020F0502020204030204" pitchFamily="34" charset="0"/>
              </a:rPr>
              <a:t>G </a:t>
            </a:r>
            <a:r>
              <a:rPr lang="en-AU" dirty="0">
                <a:solidFill>
                  <a:srgbClr val="FF0000"/>
                </a:solidFill>
                <a:latin typeface="Calibri" panose="020F0502020204030204" pitchFamily="34" charset="0"/>
                <a:sym typeface="Wingdings" panose="05000000000000000000" pitchFamily="2" charset="2"/>
              </a:rPr>
              <a:t> F  E  B = 7</a:t>
            </a:r>
            <a:endParaRPr lang="en-AU" dirty="0">
              <a:solidFill>
                <a:srgbClr val="FF0000"/>
              </a:solidFill>
              <a:latin typeface="Calibri" panose="020F0502020204030204" pitchFamily="34" charset="0"/>
            </a:endParaRPr>
          </a:p>
          <a:p>
            <a:r>
              <a:rPr lang="en-AU" dirty="0">
                <a:solidFill>
                  <a:srgbClr val="FF0000"/>
                </a:solidFill>
                <a:latin typeface="Calibri" panose="020F0502020204030204" pitchFamily="34" charset="0"/>
              </a:rPr>
              <a:t>C: G </a:t>
            </a:r>
            <a:r>
              <a:rPr lang="en-AU" dirty="0">
                <a:solidFill>
                  <a:srgbClr val="FF0000"/>
                </a:solidFill>
                <a:latin typeface="Calibri" panose="020F0502020204030204" pitchFamily="34" charset="0"/>
                <a:sym typeface="Wingdings" panose="05000000000000000000" pitchFamily="2" charset="2"/>
              </a:rPr>
              <a:t> C = 3</a:t>
            </a:r>
          </a:p>
          <a:p>
            <a:r>
              <a:rPr lang="en-AU" dirty="0">
                <a:latin typeface="Calibri" panose="020F0502020204030204" pitchFamily="34" charset="0"/>
                <a:sym typeface="Wingdings" panose="05000000000000000000" pitchFamily="2" charset="2"/>
              </a:rPr>
              <a:t>D: </a:t>
            </a:r>
            <a:r>
              <a:rPr lang="en-AU" dirty="0">
                <a:latin typeface="Calibri" panose="020F0502020204030204" pitchFamily="34" charset="0"/>
              </a:rPr>
              <a:t>G </a:t>
            </a:r>
            <a:r>
              <a:rPr lang="en-AU" dirty="0">
                <a:latin typeface="Calibri" panose="020F0502020204030204" pitchFamily="34" charset="0"/>
                <a:sym typeface="Wingdings" panose="05000000000000000000" pitchFamily="2" charset="2"/>
              </a:rPr>
              <a:t> F  E  D = 8</a:t>
            </a:r>
            <a:endParaRPr lang="en-AU" dirty="0">
              <a:latin typeface="Calibri" panose="020F0502020204030204" pitchFamily="34" charset="0"/>
            </a:endParaRPr>
          </a:p>
          <a:p>
            <a:r>
              <a:rPr lang="en-AU" dirty="0">
                <a:solidFill>
                  <a:srgbClr val="FF0000"/>
                </a:solidFill>
                <a:latin typeface="Calibri" panose="020F0502020204030204" pitchFamily="34" charset="0"/>
              </a:rPr>
              <a:t>E: G </a:t>
            </a:r>
            <a:r>
              <a:rPr lang="en-AU" dirty="0">
                <a:solidFill>
                  <a:srgbClr val="FF0000"/>
                </a:solidFill>
                <a:latin typeface="Calibri" panose="020F0502020204030204" pitchFamily="34" charset="0"/>
                <a:sym typeface="Wingdings" panose="05000000000000000000" pitchFamily="2" charset="2"/>
              </a:rPr>
              <a:t> F  E = 3</a:t>
            </a:r>
            <a:endParaRPr lang="en-AU" dirty="0">
              <a:solidFill>
                <a:srgbClr val="FF0000"/>
              </a:solidFill>
              <a:latin typeface="Calibri" panose="020F0502020204030204" pitchFamily="34" charset="0"/>
            </a:endParaRPr>
          </a:p>
          <a:p>
            <a:r>
              <a:rPr lang="en-AU" dirty="0">
                <a:solidFill>
                  <a:srgbClr val="FF0000"/>
                </a:solidFill>
                <a:latin typeface="Calibri" panose="020F0502020204030204" pitchFamily="34" charset="0"/>
              </a:rPr>
              <a:t>F: G </a:t>
            </a:r>
            <a:r>
              <a:rPr lang="en-AU" dirty="0">
                <a:solidFill>
                  <a:srgbClr val="FF0000"/>
                </a:solidFill>
                <a:latin typeface="Calibri" panose="020F0502020204030204" pitchFamily="34" charset="0"/>
                <a:sym typeface="Wingdings" panose="05000000000000000000" pitchFamily="2" charset="2"/>
              </a:rPr>
              <a:t> F = 1</a:t>
            </a:r>
          </a:p>
          <a:p>
            <a:r>
              <a:rPr lang="en-AU" dirty="0">
                <a:solidFill>
                  <a:srgbClr val="FF0000"/>
                </a:solidFill>
                <a:latin typeface="Calibri" panose="020F0502020204030204" pitchFamily="34" charset="0"/>
                <a:sym typeface="Wingdings" panose="05000000000000000000" pitchFamily="2" charset="2"/>
              </a:rPr>
              <a:t>G: G = 0</a:t>
            </a:r>
            <a:endParaRPr lang="en-AU" dirty="0">
              <a:solidFill>
                <a:srgbClr val="FF0000"/>
              </a:solidFill>
            </a:endParaRPr>
          </a:p>
        </p:txBody>
      </p:sp>
      <p:sp>
        <p:nvSpPr>
          <p:cNvPr id="49" name="Rectangle 48"/>
          <p:cNvSpPr/>
          <p:nvPr/>
        </p:nvSpPr>
        <p:spPr>
          <a:xfrm>
            <a:off x="6021421" y="3512091"/>
            <a:ext cx="2675107" cy="257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46609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ine 29"/>
          <p:cNvSpPr>
            <a:spLocks noChangeShapeType="1"/>
          </p:cNvSpPr>
          <p:nvPr/>
        </p:nvSpPr>
        <p:spPr bwMode="auto">
          <a:xfrm>
            <a:off x="2256075" y="4645160"/>
            <a:ext cx="550863" cy="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5" name="Line 31"/>
          <p:cNvSpPr>
            <a:spLocks noChangeShapeType="1"/>
          </p:cNvSpPr>
          <p:nvPr/>
        </p:nvSpPr>
        <p:spPr bwMode="auto">
          <a:xfrm>
            <a:off x="3175237" y="4645160"/>
            <a:ext cx="550863" cy="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4" name="Line 30"/>
          <p:cNvSpPr>
            <a:spLocks noChangeShapeType="1"/>
          </p:cNvSpPr>
          <p:nvPr/>
        </p:nvSpPr>
        <p:spPr bwMode="auto">
          <a:xfrm flipV="1">
            <a:off x="2991087" y="3908560"/>
            <a:ext cx="0" cy="55245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7" name="Line 33"/>
          <p:cNvSpPr>
            <a:spLocks noChangeShapeType="1"/>
          </p:cNvSpPr>
          <p:nvPr/>
        </p:nvSpPr>
        <p:spPr bwMode="auto">
          <a:xfrm>
            <a:off x="4075350" y="3806960"/>
            <a:ext cx="590550" cy="295275"/>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8" name="Line 34"/>
          <p:cNvSpPr>
            <a:spLocks noChangeShapeType="1"/>
          </p:cNvSpPr>
          <p:nvPr/>
        </p:nvSpPr>
        <p:spPr bwMode="auto">
          <a:xfrm flipV="1">
            <a:off x="4075350" y="4267335"/>
            <a:ext cx="590550" cy="295275"/>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 name="Title 1"/>
          <p:cNvSpPr>
            <a:spLocks noGrp="1"/>
          </p:cNvSpPr>
          <p:nvPr>
            <p:ph type="title"/>
          </p:nvPr>
        </p:nvSpPr>
        <p:spPr/>
        <p:txBody>
          <a:bodyPr/>
          <a:lstStyle/>
          <a:p>
            <a:r>
              <a:rPr lang="en-AU" dirty="0"/>
              <a:t>Routing Algorithms</a:t>
            </a:r>
          </a:p>
        </p:txBody>
      </p:sp>
      <p:sp>
        <p:nvSpPr>
          <p:cNvPr id="5" name="Content Placeholder 4"/>
          <p:cNvSpPr>
            <a:spLocks noGrp="1"/>
          </p:cNvSpPr>
          <p:nvPr>
            <p:ph idx="1"/>
          </p:nvPr>
        </p:nvSpPr>
        <p:spPr/>
        <p:txBody>
          <a:bodyPr/>
          <a:lstStyle/>
          <a:p>
            <a:r>
              <a:rPr lang="en-AU" dirty="0"/>
              <a:t>This may seem quite complex, but is quite simple</a:t>
            </a:r>
          </a:p>
          <a:p>
            <a:pPr lvl="1"/>
            <a:r>
              <a:rPr lang="en-AU" dirty="0"/>
              <a:t>Repeat until all nodes are locked in</a:t>
            </a:r>
          </a:p>
        </p:txBody>
      </p:sp>
      <p:sp>
        <p:nvSpPr>
          <p:cNvPr id="3" name="Footer Placeholder 2"/>
          <p:cNvSpPr>
            <a:spLocks noGrp="1"/>
          </p:cNvSpPr>
          <p:nvPr>
            <p:ph type="ftr" sz="quarter" idx="11"/>
          </p:nvPr>
        </p:nvSpPr>
        <p:spPr/>
        <p:txBody>
          <a:bodyPr/>
          <a:lstStyle/>
          <a:p>
            <a:r>
              <a:rPr lang="en-AU"/>
              <a:t>6. Routing Protocols and IPv6</a:t>
            </a:r>
          </a:p>
        </p:txBody>
      </p:sp>
      <p:sp>
        <p:nvSpPr>
          <p:cNvPr id="4" name="Slide Number Placeholder 3"/>
          <p:cNvSpPr>
            <a:spLocks noGrp="1"/>
          </p:cNvSpPr>
          <p:nvPr>
            <p:ph type="sldNum" sz="quarter" idx="12"/>
          </p:nvPr>
        </p:nvSpPr>
        <p:spPr/>
        <p:txBody>
          <a:bodyPr/>
          <a:lstStyle/>
          <a:p>
            <a:fld id="{C3501C34-4E04-4A50-AB5F-52F893F3A945}" type="slidenum">
              <a:rPr lang="en-AU" smtClean="0"/>
              <a:t>28</a:t>
            </a:fld>
            <a:endParaRPr lang="en-AU"/>
          </a:p>
        </p:txBody>
      </p:sp>
      <p:sp>
        <p:nvSpPr>
          <p:cNvPr id="8" name="AutoShape 3"/>
          <p:cNvSpPr>
            <a:spLocks noChangeAspect="1" noChangeArrowheads="1" noTextEdit="1"/>
          </p:cNvSpPr>
          <p:nvPr/>
        </p:nvSpPr>
        <p:spPr bwMode="auto">
          <a:xfrm>
            <a:off x="1848087" y="3483110"/>
            <a:ext cx="31845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 name="Oval 5"/>
          <p:cNvSpPr>
            <a:spLocks noChangeArrowheads="1"/>
          </p:cNvSpPr>
          <p:nvPr/>
        </p:nvSpPr>
        <p:spPr bwMode="auto">
          <a:xfrm>
            <a:off x="1887775" y="3540260"/>
            <a:ext cx="368300" cy="36830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0" name="Oval 6"/>
          <p:cNvSpPr>
            <a:spLocks noChangeArrowheads="1"/>
          </p:cNvSpPr>
          <p:nvPr/>
        </p:nvSpPr>
        <p:spPr bwMode="auto">
          <a:xfrm>
            <a:off x="1887775"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 name="Rectangle 7"/>
          <p:cNvSpPr>
            <a:spLocks noChangeArrowheads="1"/>
          </p:cNvSpPr>
          <p:nvPr/>
        </p:nvSpPr>
        <p:spPr bwMode="auto">
          <a:xfrm>
            <a:off x="2022712" y="3619635"/>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Oval 8"/>
          <p:cNvSpPr>
            <a:spLocks noChangeArrowheads="1"/>
          </p:cNvSpPr>
          <p:nvPr/>
        </p:nvSpPr>
        <p:spPr bwMode="auto">
          <a:xfrm>
            <a:off x="1887775" y="446101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3" name="Oval 9"/>
          <p:cNvSpPr>
            <a:spLocks noChangeArrowheads="1"/>
          </p:cNvSpPr>
          <p:nvPr/>
        </p:nvSpPr>
        <p:spPr bwMode="auto">
          <a:xfrm>
            <a:off x="1887775"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4" name="Rectangle 10"/>
          <p:cNvSpPr>
            <a:spLocks noChangeArrowheads="1"/>
          </p:cNvSpPr>
          <p:nvPr/>
        </p:nvSpPr>
        <p:spPr bwMode="auto">
          <a:xfrm>
            <a:off x="2022712" y="4546735"/>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val 11"/>
          <p:cNvSpPr>
            <a:spLocks noChangeArrowheads="1"/>
          </p:cNvSpPr>
          <p:nvPr/>
        </p:nvSpPr>
        <p:spPr bwMode="auto">
          <a:xfrm>
            <a:off x="2806937" y="354026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6" name="Oval 12"/>
          <p:cNvSpPr>
            <a:spLocks noChangeArrowheads="1"/>
          </p:cNvSpPr>
          <p:nvPr/>
        </p:nvSpPr>
        <p:spPr bwMode="auto">
          <a:xfrm>
            <a:off x="2806937"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7" name="Rectangle 13"/>
          <p:cNvSpPr>
            <a:spLocks noChangeArrowheads="1"/>
          </p:cNvSpPr>
          <p:nvPr/>
        </p:nvSpPr>
        <p:spPr bwMode="auto">
          <a:xfrm>
            <a:off x="2946637" y="3619635"/>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Oval 14"/>
          <p:cNvSpPr>
            <a:spLocks noChangeArrowheads="1"/>
          </p:cNvSpPr>
          <p:nvPr/>
        </p:nvSpPr>
        <p:spPr bwMode="auto">
          <a:xfrm>
            <a:off x="2806937" y="446101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9" name="Oval 15"/>
          <p:cNvSpPr>
            <a:spLocks noChangeArrowheads="1"/>
          </p:cNvSpPr>
          <p:nvPr/>
        </p:nvSpPr>
        <p:spPr bwMode="auto">
          <a:xfrm>
            <a:off x="2806937"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0" name="Rectangle 16"/>
          <p:cNvSpPr>
            <a:spLocks noChangeArrowheads="1"/>
          </p:cNvSpPr>
          <p:nvPr/>
        </p:nvSpPr>
        <p:spPr bwMode="auto">
          <a:xfrm>
            <a:off x="2957750" y="4546735"/>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Oval 17"/>
          <p:cNvSpPr>
            <a:spLocks noChangeArrowheads="1"/>
          </p:cNvSpPr>
          <p:nvPr/>
        </p:nvSpPr>
        <p:spPr bwMode="auto">
          <a:xfrm>
            <a:off x="3726100" y="354026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2" name="Oval 18"/>
          <p:cNvSpPr>
            <a:spLocks noChangeArrowheads="1"/>
          </p:cNvSpPr>
          <p:nvPr/>
        </p:nvSpPr>
        <p:spPr bwMode="auto">
          <a:xfrm>
            <a:off x="3726100"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3" name="Rectangle 19"/>
          <p:cNvSpPr>
            <a:spLocks noChangeArrowheads="1"/>
          </p:cNvSpPr>
          <p:nvPr/>
        </p:nvSpPr>
        <p:spPr bwMode="auto">
          <a:xfrm>
            <a:off x="3872150" y="3619635"/>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Oval 20"/>
          <p:cNvSpPr>
            <a:spLocks noChangeArrowheads="1"/>
          </p:cNvSpPr>
          <p:nvPr/>
        </p:nvSpPr>
        <p:spPr bwMode="auto">
          <a:xfrm>
            <a:off x="3726100" y="446101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5" name="Oval 21"/>
          <p:cNvSpPr>
            <a:spLocks noChangeArrowheads="1"/>
          </p:cNvSpPr>
          <p:nvPr/>
        </p:nvSpPr>
        <p:spPr bwMode="auto">
          <a:xfrm>
            <a:off x="3726100"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6" name="Rectangle 22"/>
          <p:cNvSpPr>
            <a:spLocks noChangeArrowheads="1"/>
          </p:cNvSpPr>
          <p:nvPr/>
        </p:nvSpPr>
        <p:spPr bwMode="auto">
          <a:xfrm>
            <a:off x="3872150" y="4546735"/>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Oval 23"/>
          <p:cNvSpPr>
            <a:spLocks noChangeArrowheads="1"/>
          </p:cNvSpPr>
          <p:nvPr/>
        </p:nvSpPr>
        <p:spPr bwMode="auto">
          <a:xfrm>
            <a:off x="4646850" y="4000635"/>
            <a:ext cx="366713" cy="36830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8" name="Oval 24"/>
          <p:cNvSpPr>
            <a:spLocks noChangeArrowheads="1"/>
          </p:cNvSpPr>
          <p:nvPr/>
        </p:nvSpPr>
        <p:spPr bwMode="auto">
          <a:xfrm>
            <a:off x="4645262" y="4000635"/>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9" name="Rectangle 25"/>
          <p:cNvSpPr>
            <a:spLocks noChangeArrowheads="1"/>
          </p:cNvSpPr>
          <p:nvPr/>
        </p:nvSpPr>
        <p:spPr bwMode="auto">
          <a:xfrm>
            <a:off x="4775437" y="4087948"/>
            <a:ext cx="1952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alibri" panose="020F0502020204030204" pitchFamily="34" charset="0"/>
              </a:rPr>
              <a:t>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Line 26"/>
          <p:cNvSpPr>
            <a:spLocks noChangeShapeType="1"/>
          </p:cNvSpPr>
          <p:nvPr/>
        </p:nvSpPr>
        <p:spPr bwMode="auto">
          <a:xfrm>
            <a:off x="2256075" y="372441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1" name="Line 27"/>
          <p:cNvSpPr>
            <a:spLocks noChangeShapeType="1"/>
          </p:cNvSpPr>
          <p:nvPr/>
        </p:nvSpPr>
        <p:spPr bwMode="auto">
          <a:xfrm>
            <a:off x="3175237" y="372441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2" name="Line 28"/>
          <p:cNvSpPr>
            <a:spLocks noChangeShapeType="1"/>
          </p:cNvSpPr>
          <p:nvPr/>
        </p:nvSpPr>
        <p:spPr bwMode="auto">
          <a:xfrm>
            <a:off x="2071925"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6" name="Line 32"/>
          <p:cNvSpPr>
            <a:spLocks noChangeShapeType="1"/>
          </p:cNvSpPr>
          <p:nvPr/>
        </p:nvSpPr>
        <p:spPr bwMode="auto">
          <a:xfrm flipV="1">
            <a:off x="3910250"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9" name="Rectangle 35"/>
          <p:cNvSpPr>
            <a:spLocks noChangeArrowheads="1"/>
          </p:cNvSpPr>
          <p:nvPr/>
        </p:nvSpPr>
        <p:spPr bwMode="auto">
          <a:xfrm>
            <a:off x="1944925"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3045062"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7"/>
          <p:cNvSpPr>
            <a:spLocks noChangeArrowheads="1"/>
          </p:cNvSpPr>
          <p:nvPr/>
        </p:nvSpPr>
        <p:spPr bwMode="auto">
          <a:xfrm>
            <a:off x="2489437" y="35418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3414950" y="35418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9"/>
          <p:cNvSpPr>
            <a:spLocks noChangeArrowheads="1"/>
          </p:cNvSpPr>
          <p:nvPr/>
        </p:nvSpPr>
        <p:spPr bwMode="auto">
          <a:xfrm>
            <a:off x="3414950" y="46340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2489437" y="46340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3959462"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4329350" y="3706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4329350" y="4186373"/>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TextBox 47"/>
          <p:cNvSpPr txBox="1"/>
          <p:nvPr/>
        </p:nvSpPr>
        <p:spPr>
          <a:xfrm>
            <a:off x="6021421" y="3190672"/>
            <a:ext cx="2720617" cy="2031325"/>
          </a:xfrm>
          <a:prstGeom prst="rect">
            <a:avLst/>
          </a:prstGeom>
          <a:noFill/>
        </p:spPr>
        <p:txBody>
          <a:bodyPr wrap="none" rtlCol="0">
            <a:spAutoFit/>
          </a:bodyPr>
          <a:lstStyle/>
          <a:p>
            <a:r>
              <a:rPr lang="en-AU" dirty="0"/>
              <a:t>A: </a:t>
            </a:r>
            <a:r>
              <a:rPr lang="en-AU" dirty="0">
                <a:latin typeface="Calibri" panose="020F0502020204030204" pitchFamily="34" charset="0"/>
              </a:rPr>
              <a:t>G </a:t>
            </a:r>
            <a:r>
              <a:rPr lang="en-AU" dirty="0">
                <a:latin typeface="Calibri" panose="020F0502020204030204" pitchFamily="34" charset="0"/>
                <a:sym typeface="Wingdings" panose="05000000000000000000" pitchFamily="2" charset="2"/>
              </a:rPr>
              <a:t> F  E  B  A = 9</a:t>
            </a:r>
            <a:endParaRPr lang="en-AU" dirty="0">
              <a:latin typeface="Calibri" panose="020F0502020204030204" pitchFamily="34" charset="0"/>
            </a:endParaRPr>
          </a:p>
          <a:p>
            <a:r>
              <a:rPr lang="en-AU" dirty="0">
                <a:solidFill>
                  <a:srgbClr val="FF0000"/>
                </a:solidFill>
              </a:rPr>
              <a:t>B: </a:t>
            </a:r>
            <a:r>
              <a:rPr lang="en-AU" dirty="0">
                <a:solidFill>
                  <a:srgbClr val="FF0000"/>
                </a:solidFill>
                <a:latin typeface="Calibri" panose="020F0502020204030204" pitchFamily="34" charset="0"/>
              </a:rPr>
              <a:t>G </a:t>
            </a:r>
            <a:r>
              <a:rPr lang="en-AU" dirty="0">
                <a:solidFill>
                  <a:srgbClr val="FF0000"/>
                </a:solidFill>
                <a:latin typeface="Calibri" panose="020F0502020204030204" pitchFamily="34" charset="0"/>
                <a:sym typeface="Wingdings" panose="05000000000000000000" pitchFamily="2" charset="2"/>
              </a:rPr>
              <a:t> F  E  B = 7</a:t>
            </a:r>
            <a:endParaRPr lang="en-AU" dirty="0">
              <a:solidFill>
                <a:srgbClr val="FF0000"/>
              </a:solidFill>
              <a:latin typeface="Calibri" panose="020F0502020204030204" pitchFamily="34" charset="0"/>
            </a:endParaRPr>
          </a:p>
          <a:p>
            <a:r>
              <a:rPr lang="en-AU" dirty="0">
                <a:solidFill>
                  <a:srgbClr val="FF0000"/>
                </a:solidFill>
                <a:latin typeface="Calibri" panose="020F0502020204030204" pitchFamily="34" charset="0"/>
              </a:rPr>
              <a:t>C: G </a:t>
            </a:r>
            <a:r>
              <a:rPr lang="en-AU" dirty="0">
                <a:solidFill>
                  <a:srgbClr val="FF0000"/>
                </a:solidFill>
                <a:latin typeface="Calibri" panose="020F0502020204030204" pitchFamily="34" charset="0"/>
                <a:sym typeface="Wingdings" panose="05000000000000000000" pitchFamily="2" charset="2"/>
              </a:rPr>
              <a:t> C = 3</a:t>
            </a:r>
          </a:p>
          <a:p>
            <a:r>
              <a:rPr lang="en-AU" dirty="0">
                <a:solidFill>
                  <a:srgbClr val="FF0000"/>
                </a:solidFill>
                <a:latin typeface="Calibri" panose="020F0502020204030204" pitchFamily="34" charset="0"/>
                <a:sym typeface="Wingdings" panose="05000000000000000000" pitchFamily="2" charset="2"/>
              </a:rPr>
              <a:t>D: </a:t>
            </a:r>
            <a:r>
              <a:rPr lang="en-AU" dirty="0">
                <a:solidFill>
                  <a:srgbClr val="FF0000"/>
                </a:solidFill>
                <a:latin typeface="Calibri" panose="020F0502020204030204" pitchFamily="34" charset="0"/>
              </a:rPr>
              <a:t>G </a:t>
            </a:r>
            <a:r>
              <a:rPr lang="en-AU" dirty="0">
                <a:solidFill>
                  <a:srgbClr val="FF0000"/>
                </a:solidFill>
                <a:latin typeface="Calibri" panose="020F0502020204030204" pitchFamily="34" charset="0"/>
                <a:sym typeface="Wingdings" panose="05000000000000000000" pitchFamily="2" charset="2"/>
              </a:rPr>
              <a:t> F  E  D = 8</a:t>
            </a:r>
            <a:endParaRPr lang="en-AU" dirty="0">
              <a:solidFill>
                <a:srgbClr val="FF0000"/>
              </a:solidFill>
              <a:latin typeface="Calibri" panose="020F0502020204030204" pitchFamily="34" charset="0"/>
            </a:endParaRPr>
          </a:p>
          <a:p>
            <a:r>
              <a:rPr lang="en-AU" dirty="0">
                <a:solidFill>
                  <a:srgbClr val="FF0000"/>
                </a:solidFill>
                <a:latin typeface="Calibri" panose="020F0502020204030204" pitchFamily="34" charset="0"/>
              </a:rPr>
              <a:t>E: G </a:t>
            </a:r>
            <a:r>
              <a:rPr lang="en-AU" dirty="0">
                <a:solidFill>
                  <a:srgbClr val="FF0000"/>
                </a:solidFill>
                <a:latin typeface="Calibri" panose="020F0502020204030204" pitchFamily="34" charset="0"/>
                <a:sym typeface="Wingdings" panose="05000000000000000000" pitchFamily="2" charset="2"/>
              </a:rPr>
              <a:t> F  E = 3</a:t>
            </a:r>
            <a:endParaRPr lang="en-AU" dirty="0">
              <a:solidFill>
                <a:srgbClr val="FF0000"/>
              </a:solidFill>
              <a:latin typeface="Calibri" panose="020F0502020204030204" pitchFamily="34" charset="0"/>
            </a:endParaRPr>
          </a:p>
          <a:p>
            <a:r>
              <a:rPr lang="en-AU" dirty="0">
                <a:solidFill>
                  <a:srgbClr val="FF0000"/>
                </a:solidFill>
                <a:latin typeface="Calibri" panose="020F0502020204030204" pitchFamily="34" charset="0"/>
              </a:rPr>
              <a:t>F: G </a:t>
            </a:r>
            <a:r>
              <a:rPr lang="en-AU" dirty="0">
                <a:solidFill>
                  <a:srgbClr val="FF0000"/>
                </a:solidFill>
                <a:latin typeface="Calibri" panose="020F0502020204030204" pitchFamily="34" charset="0"/>
                <a:sym typeface="Wingdings" panose="05000000000000000000" pitchFamily="2" charset="2"/>
              </a:rPr>
              <a:t> F = 1</a:t>
            </a:r>
          </a:p>
          <a:p>
            <a:r>
              <a:rPr lang="en-AU" dirty="0">
                <a:solidFill>
                  <a:srgbClr val="FF0000"/>
                </a:solidFill>
                <a:latin typeface="Calibri" panose="020F0502020204030204" pitchFamily="34" charset="0"/>
                <a:sym typeface="Wingdings" panose="05000000000000000000" pitchFamily="2" charset="2"/>
              </a:rPr>
              <a:t>G: G = 0</a:t>
            </a:r>
            <a:endParaRPr lang="en-AU" dirty="0">
              <a:solidFill>
                <a:srgbClr val="FF0000"/>
              </a:solidFill>
            </a:endParaRPr>
          </a:p>
        </p:txBody>
      </p:sp>
      <p:sp>
        <p:nvSpPr>
          <p:cNvPr id="49" name="Rectangle 48"/>
          <p:cNvSpPr/>
          <p:nvPr/>
        </p:nvSpPr>
        <p:spPr>
          <a:xfrm>
            <a:off x="6021421" y="4076295"/>
            <a:ext cx="2675107" cy="257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8954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Line 26"/>
          <p:cNvSpPr>
            <a:spLocks noChangeShapeType="1"/>
          </p:cNvSpPr>
          <p:nvPr/>
        </p:nvSpPr>
        <p:spPr bwMode="auto">
          <a:xfrm>
            <a:off x="2256075" y="3724410"/>
            <a:ext cx="550863" cy="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3" name="Line 29"/>
          <p:cNvSpPr>
            <a:spLocks noChangeShapeType="1"/>
          </p:cNvSpPr>
          <p:nvPr/>
        </p:nvSpPr>
        <p:spPr bwMode="auto">
          <a:xfrm>
            <a:off x="2256075" y="4645160"/>
            <a:ext cx="550863" cy="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5" name="Line 31"/>
          <p:cNvSpPr>
            <a:spLocks noChangeShapeType="1"/>
          </p:cNvSpPr>
          <p:nvPr/>
        </p:nvSpPr>
        <p:spPr bwMode="auto">
          <a:xfrm>
            <a:off x="3175237" y="4645160"/>
            <a:ext cx="550863" cy="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4" name="Line 30"/>
          <p:cNvSpPr>
            <a:spLocks noChangeShapeType="1"/>
          </p:cNvSpPr>
          <p:nvPr/>
        </p:nvSpPr>
        <p:spPr bwMode="auto">
          <a:xfrm flipV="1">
            <a:off x="2991087" y="3908560"/>
            <a:ext cx="0" cy="552450"/>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7" name="Line 33"/>
          <p:cNvSpPr>
            <a:spLocks noChangeShapeType="1"/>
          </p:cNvSpPr>
          <p:nvPr/>
        </p:nvSpPr>
        <p:spPr bwMode="auto">
          <a:xfrm>
            <a:off x="4075350" y="3806960"/>
            <a:ext cx="590550" cy="295275"/>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8" name="Line 34"/>
          <p:cNvSpPr>
            <a:spLocks noChangeShapeType="1"/>
          </p:cNvSpPr>
          <p:nvPr/>
        </p:nvSpPr>
        <p:spPr bwMode="auto">
          <a:xfrm flipV="1">
            <a:off x="4075350" y="4267335"/>
            <a:ext cx="590550" cy="295275"/>
          </a:xfrm>
          <a:prstGeom prst="line">
            <a:avLst/>
          </a:prstGeom>
          <a:noFill/>
          <a:ln w="381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 name="Title 1"/>
          <p:cNvSpPr>
            <a:spLocks noGrp="1"/>
          </p:cNvSpPr>
          <p:nvPr>
            <p:ph type="title"/>
          </p:nvPr>
        </p:nvSpPr>
        <p:spPr/>
        <p:txBody>
          <a:bodyPr/>
          <a:lstStyle/>
          <a:p>
            <a:r>
              <a:rPr lang="en-AU" dirty="0"/>
              <a:t>Routing Algorithms</a:t>
            </a:r>
          </a:p>
        </p:txBody>
      </p:sp>
      <p:sp>
        <p:nvSpPr>
          <p:cNvPr id="5" name="Content Placeholder 4"/>
          <p:cNvSpPr>
            <a:spLocks noGrp="1"/>
          </p:cNvSpPr>
          <p:nvPr>
            <p:ph idx="1"/>
          </p:nvPr>
        </p:nvSpPr>
        <p:spPr/>
        <p:txBody>
          <a:bodyPr/>
          <a:lstStyle/>
          <a:p>
            <a:r>
              <a:rPr lang="en-AU" dirty="0"/>
              <a:t>This may seem quite complex, but is quite simple</a:t>
            </a:r>
          </a:p>
          <a:p>
            <a:pPr lvl="1"/>
            <a:r>
              <a:rPr lang="en-AU" dirty="0"/>
              <a:t>Repeat until all nodes are locked in</a:t>
            </a:r>
          </a:p>
        </p:txBody>
      </p:sp>
      <p:sp>
        <p:nvSpPr>
          <p:cNvPr id="3" name="Footer Placeholder 2"/>
          <p:cNvSpPr>
            <a:spLocks noGrp="1"/>
          </p:cNvSpPr>
          <p:nvPr>
            <p:ph type="ftr" sz="quarter" idx="11"/>
          </p:nvPr>
        </p:nvSpPr>
        <p:spPr/>
        <p:txBody>
          <a:bodyPr/>
          <a:lstStyle/>
          <a:p>
            <a:r>
              <a:rPr lang="en-AU"/>
              <a:t>6. Routing Protocols and IPv6</a:t>
            </a:r>
          </a:p>
        </p:txBody>
      </p:sp>
      <p:sp>
        <p:nvSpPr>
          <p:cNvPr id="4" name="Slide Number Placeholder 3"/>
          <p:cNvSpPr>
            <a:spLocks noGrp="1"/>
          </p:cNvSpPr>
          <p:nvPr>
            <p:ph type="sldNum" sz="quarter" idx="12"/>
          </p:nvPr>
        </p:nvSpPr>
        <p:spPr/>
        <p:txBody>
          <a:bodyPr/>
          <a:lstStyle/>
          <a:p>
            <a:fld id="{C3501C34-4E04-4A50-AB5F-52F893F3A945}" type="slidenum">
              <a:rPr lang="en-AU" smtClean="0"/>
              <a:t>29</a:t>
            </a:fld>
            <a:endParaRPr lang="en-AU"/>
          </a:p>
        </p:txBody>
      </p:sp>
      <p:sp>
        <p:nvSpPr>
          <p:cNvPr id="8" name="AutoShape 3"/>
          <p:cNvSpPr>
            <a:spLocks noChangeAspect="1" noChangeArrowheads="1" noTextEdit="1"/>
          </p:cNvSpPr>
          <p:nvPr/>
        </p:nvSpPr>
        <p:spPr bwMode="auto">
          <a:xfrm>
            <a:off x="1848087" y="3483110"/>
            <a:ext cx="31845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 name="Oval 5"/>
          <p:cNvSpPr>
            <a:spLocks noChangeArrowheads="1"/>
          </p:cNvSpPr>
          <p:nvPr/>
        </p:nvSpPr>
        <p:spPr bwMode="auto">
          <a:xfrm>
            <a:off x="1887775" y="354026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0" name="Oval 6"/>
          <p:cNvSpPr>
            <a:spLocks noChangeArrowheads="1"/>
          </p:cNvSpPr>
          <p:nvPr/>
        </p:nvSpPr>
        <p:spPr bwMode="auto">
          <a:xfrm>
            <a:off x="1887775"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 name="Rectangle 7"/>
          <p:cNvSpPr>
            <a:spLocks noChangeArrowheads="1"/>
          </p:cNvSpPr>
          <p:nvPr/>
        </p:nvSpPr>
        <p:spPr bwMode="auto">
          <a:xfrm>
            <a:off x="2022712" y="3619635"/>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Oval 8"/>
          <p:cNvSpPr>
            <a:spLocks noChangeArrowheads="1"/>
          </p:cNvSpPr>
          <p:nvPr/>
        </p:nvSpPr>
        <p:spPr bwMode="auto">
          <a:xfrm>
            <a:off x="1887775" y="446101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3" name="Oval 9"/>
          <p:cNvSpPr>
            <a:spLocks noChangeArrowheads="1"/>
          </p:cNvSpPr>
          <p:nvPr/>
        </p:nvSpPr>
        <p:spPr bwMode="auto">
          <a:xfrm>
            <a:off x="1887775"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4" name="Rectangle 10"/>
          <p:cNvSpPr>
            <a:spLocks noChangeArrowheads="1"/>
          </p:cNvSpPr>
          <p:nvPr/>
        </p:nvSpPr>
        <p:spPr bwMode="auto">
          <a:xfrm>
            <a:off x="2022712" y="4546735"/>
            <a:ext cx="1841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val 11"/>
          <p:cNvSpPr>
            <a:spLocks noChangeArrowheads="1"/>
          </p:cNvSpPr>
          <p:nvPr/>
        </p:nvSpPr>
        <p:spPr bwMode="auto">
          <a:xfrm>
            <a:off x="2806937" y="354026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6" name="Oval 12"/>
          <p:cNvSpPr>
            <a:spLocks noChangeArrowheads="1"/>
          </p:cNvSpPr>
          <p:nvPr/>
        </p:nvSpPr>
        <p:spPr bwMode="auto">
          <a:xfrm>
            <a:off x="2806937"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7" name="Rectangle 13"/>
          <p:cNvSpPr>
            <a:spLocks noChangeArrowheads="1"/>
          </p:cNvSpPr>
          <p:nvPr/>
        </p:nvSpPr>
        <p:spPr bwMode="auto">
          <a:xfrm>
            <a:off x="2946637" y="3619635"/>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Oval 14"/>
          <p:cNvSpPr>
            <a:spLocks noChangeArrowheads="1"/>
          </p:cNvSpPr>
          <p:nvPr/>
        </p:nvSpPr>
        <p:spPr bwMode="auto">
          <a:xfrm>
            <a:off x="2806937" y="446101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19" name="Oval 15"/>
          <p:cNvSpPr>
            <a:spLocks noChangeArrowheads="1"/>
          </p:cNvSpPr>
          <p:nvPr/>
        </p:nvSpPr>
        <p:spPr bwMode="auto">
          <a:xfrm>
            <a:off x="2806937"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0" name="Rectangle 16"/>
          <p:cNvSpPr>
            <a:spLocks noChangeArrowheads="1"/>
          </p:cNvSpPr>
          <p:nvPr/>
        </p:nvSpPr>
        <p:spPr bwMode="auto">
          <a:xfrm>
            <a:off x="2957750" y="4546735"/>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Oval 17"/>
          <p:cNvSpPr>
            <a:spLocks noChangeArrowheads="1"/>
          </p:cNvSpPr>
          <p:nvPr/>
        </p:nvSpPr>
        <p:spPr bwMode="auto">
          <a:xfrm>
            <a:off x="3726100" y="354026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2" name="Oval 18"/>
          <p:cNvSpPr>
            <a:spLocks noChangeArrowheads="1"/>
          </p:cNvSpPr>
          <p:nvPr/>
        </p:nvSpPr>
        <p:spPr bwMode="auto">
          <a:xfrm>
            <a:off x="3726100" y="354026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3" name="Rectangle 19"/>
          <p:cNvSpPr>
            <a:spLocks noChangeArrowheads="1"/>
          </p:cNvSpPr>
          <p:nvPr/>
        </p:nvSpPr>
        <p:spPr bwMode="auto">
          <a:xfrm>
            <a:off x="3872150" y="3619635"/>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Oval 20"/>
          <p:cNvSpPr>
            <a:spLocks noChangeArrowheads="1"/>
          </p:cNvSpPr>
          <p:nvPr/>
        </p:nvSpPr>
        <p:spPr bwMode="auto">
          <a:xfrm>
            <a:off x="3726100" y="4461010"/>
            <a:ext cx="368300" cy="368300"/>
          </a:xfrm>
          <a:prstGeom prst="ellipse">
            <a:avLst/>
          </a:prstGeom>
          <a:solidFill>
            <a:schemeClr val="accent1">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5" name="Oval 21"/>
          <p:cNvSpPr>
            <a:spLocks noChangeArrowheads="1"/>
          </p:cNvSpPr>
          <p:nvPr/>
        </p:nvSpPr>
        <p:spPr bwMode="auto">
          <a:xfrm>
            <a:off x="3726100" y="4461010"/>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6" name="Rectangle 22"/>
          <p:cNvSpPr>
            <a:spLocks noChangeArrowheads="1"/>
          </p:cNvSpPr>
          <p:nvPr/>
        </p:nvSpPr>
        <p:spPr bwMode="auto">
          <a:xfrm>
            <a:off x="3872150" y="4546735"/>
            <a:ext cx="165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Oval 23"/>
          <p:cNvSpPr>
            <a:spLocks noChangeArrowheads="1"/>
          </p:cNvSpPr>
          <p:nvPr/>
        </p:nvSpPr>
        <p:spPr bwMode="auto">
          <a:xfrm>
            <a:off x="4646850" y="4000635"/>
            <a:ext cx="366713" cy="36830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sp>
        <p:nvSpPr>
          <p:cNvPr id="28" name="Oval 24"/>
          <p:cNvSpPr>
            <a:spLocks noChangeArrowheads="1"/>
          </p:cNvSpPr>
          <p:nvPr/>
        </p:nvSpPr>
        <p:spPr bwMode="auto">
          <a:xfrm>
            <a:off x="4645262" y="4000635"/>
            <a:ext cx="368300" cy="368300"/>
          </a:xfrm>
          <a:prstGeom prst="ellipse">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9" name="Rectangle 25"/>
          <p:cNvSpPr>
            <a:spLocks noChangeArrowheads="1"/>
          </p:cNvSpPr>
          <p:nvPr/>
        </p:nvSpPr>
        <p:spPr bwMode="auto">
          <a:xfrm>
            <a:off x="4775437" y="4087948"/>
            <a:ext cx="1952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alibri" panose="020F0502020204030204" pitchFamily="34" charset="0"/>
              </a:rPr>
              <a:t>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Line 27"/>
          <p:cNvSpPr>
            <a:spLocks noChangeShapeType="1"/>
          </p:cNvSpPr>
          <p:nvPr/>
        </p:nvSpPr>
        <p:spPr bwMode="auto">
          <a:xfrm>
            <a:off x="3175237" y="3724410"/>
            <a:ext cx="550863" cy="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2" name="Line 28"/>
          <p:cNvSpPr>
            <a:spLocks noChangeShapeType="1"/>
          </p:cNvSpPr>
          <p:nvPr/>
        </p:nvSpPr>
        <p:spPr bwMode="auto">
          <a:xfrm>
            <a:off x="2071925"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6" name="Line 32"/>
          <p:cNvSpPr>
            <a:spLocks noChangeShapeType="1"/>
          </p:cNvSpPr>
          <p:nvPr/>
        </p:nvSpPr>
        <p:spPr bwMode="auto">
          <a:xfrm flipV="1">
            <a:off x="3910250" y="3908560"/>
            <a:ext cx="0" cy="552450"/>
          </a:xfrm>
          <a:prstGeom prst="line">
            <a:avLst/>
          </a:prstGeom>
          <a:noFill/>
          <a:ln w="9525" cap="rnd">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9" name="Rectangle 35"/>
          <p:cNvSpPr>
            <a:spLocks noChangeArrowheads="1"/>
          </p:cNvSpPr>
          <p:nvPr/>
        </p:nvSpPr>
        <p:spPr bwMode="auto">
          <a:xfrm>
            <a:off x="1944925"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3045062"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7"/>
          <p:cNvSpPr>
            <a:spLocks noChangeArrowheads="1"/>
          </p:cNvSpPr>
          <p:nvPr/>
        </p:nvSpPr>
        <p:spPr bwMode="auto">
          <a:xfrm>
            <a:off x="2489437" y="35418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3414950" y="35418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9"/>
          <p:cNvSpPr>
            <a:spLocks noChangeArrowheads="1"/>
          </p:cNvSpPr>
          <p:nvPr/>
        </p:nvSpPr>
        <p:spPr bwMode="auto">
          <a:xfrm>
            <a:off x="3414950" y="46340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2489437" y="46340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3959462" y="4087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4329350" y="3706948"/>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4329350" y="4186373"/>
            <a:ext cx="174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TextBox 47"/>
          <p:cNvSpPr txBox="1"/>
          <p:nvPr/>
        </p:nvSpPr>
        <p:spPr>
          <a:xfrm>
            <a:off x="6021421" y="3190672"/>
            <a:ext cx="2720617" cy="2031325"/>
          </a:xfrm>
          <a:prstGeom prst="rect">
            <a:avLst/>
          </a:prstGeom>
          <a:noFill/>
        </p:spPr>
        <p:txBody>
          <a:bodyPr wrap="none" rtlCol="0">
            <a:spAutoFit/>
          </a:bodyPr>
          <a:lstStyle/>
          <a:p>
            <a:r>
              <a:rPr lang="en-AU" dirty="0">
                <a:solidFill>
                  <a:srgbClr val="FF0000"/>
                </a:solidFill>
              </a:rPr>
              <a:t>A: </a:t>
            </a:r>
            <a:r>
              <a:rPr lang="en-AU" dirty="0">
                <a:solidFill>
                  <a:srgbClr val="FF0000"/>
                </a:solidFill>
                <a:latin typeface="Calibri" panose="020F0502020204030204" pitchFamily="34" charset="0"/>
              </a:rPr>
              <a:t>G </a:t>
            </a:r>
            <a:r>
              <a:rPr lang="en-AU" dirty="0">
                <a:solidFill>
                  <a:srgbClr val="FF0000"/>
                </a:solidFill>
                <a:latin typeface="Calibri" panose="020F0502020204030204" pitchFamily="34" charset="0"/>
                <a:sym typeface="Wingdings" panose="05000000000000000000" pitchFamily="2" charset="2"/>
              </a:rPr>
              <a:t> F  E  B  A = 9</a:t>
            </a:r>
            <a:endParaRPr lang="en-AU" dirty="0">
              <a:solidFill>
                <a:srgbClr val="FF0000"/>
              </a:solidFill>
              <a:latin typeface="Calibri" panose="020F0502020204030204" pitchFamily="34" charset="0"/>
            </a:endParaRPr>
          </a:p>
          <a:p>
            <a:r>
              <a:rPr lang="en-AU" dirty="0">
                <a:solidFill>
                  <a:srgbClr val="FF0000"/>
                </a:solidFill>
              </a:rPr>
              <a:t>B: </a:t>
            </a:r>
            <a:r>
              <a:rPr lang="en-AU" dirty="0">
                <a:solidFill>
                  <a:srgbClr val="FF0000"/>
                </a:solidFill>
                <a:latin typeface="Calibri" panose="020F0502020204030204" pitchFamily="34" charset="0"/>
              </a:rPr>
              <a:t>G </a:t>
            </a:r>
            <a:r>
              <a:rPr lang="en-AU" dirty="0">
                <a:solidFill>
                  <a:srgbClr val="FF0000"/>
                </a:solidFill>
                <a:latin typeface="Calibri" panose="020F0502020204030204" pitchFamily="34" charset="0"/>
                <a:sym typeface="Wingdings" panose="05000000000000000000" pitchFamily="2" charset="2"/>
              </a:rPr>
              <a:t> F  E  B = 7</a:t>
            </a:r>
            <a:endParaRPr lang="en-AU" dirty="0">
              <a:solidFill>
                <a:srgbClr val="FF0000"/>
              </a:solidFill>
              <a:latin typeface="Calibri" panose="020F0502020204030204" pitchFamily="34" charset="0"/>
            </a:endParaRPr>
          </a:p>
          <a:p>
            <a:r>
              <a:rPr lang="en-AU" dirty="0">
                <a:solidFill>
                  <a:srgbClr val="FF0000"/>
                </a:solidFill>
                <a:latin typeface="Calibri" panose="020F0502020204030204" pitchFamily="34" charset="0"/>
              </a:rPr>
              <a:t>C: G </a:t>
            </a:r>
            <a:r>
              <a:rPr lang="en-AU" dirty="0">
                <a:solidFill>
                  <a:srgbClr val="FF0000"/>
                </a:solidFill>
                <a:latin typeface="Calibri" panose="020F0502020204030204" pitchFamily="34" charset="0"/>
                <a:sym typeface="Wingdings" panose="05000000000000000000" pitchFamily="2" charset="2"/>
              </a:rPr>
              <a:t> C = 3</a:t>
            </a:r>
          </a:p>
          <a:p>
            <a:r>
              <a:rPr lang="en-AU" dirty="0">
                <a:solidFill>
                  <a:srgbClr val="FF0000"/>
                </a:solidFill>
                <a:latin typeface="Calibri" panose="020F0502020204030204" pitchFamily="34" charset="0"/>
                <a:sym typeface="Wingdings" panose="05000000000000000000" pitchFamily="2" charset="2"/>
              </a:rPr>
              <a:t>D: </a:t>
            </a:r>
            <a:r>
              <a:rPr lang="en-AU" dirty="0">
                <a:solidFill>
                  <a:srgbClr val="FF0000"/>
                </a:solidFill>
                <a:latin typeface="Calibri" panose="020F0502020204030204" pitchFamily="34" charset="0"/>
              </a:rPr>
              <a:t>G </a:t>
            </a:r>
            <a:r>
              <a:rPr lang="en-AU" dirty="0">
                <a:solidFill>
                  <a:srgbClr val="FF0000"/>
                </a:solidFill>
                <a:latin typeface="Calibri" panose="020F0502020204030204" pitchFamily="34" charset="0"/>
                <a:sym typeface="Wingdings" panose="05000000000000000000" pitchFamily="2" charset="2"/>
              </a:rPr>
              <a:t> F  E  D = 8</a:t>
            </a:r>
            <a:endParaRPr lang="en-AU" dirty="0">
              <a:solidFill>
                <a:srgbClr val="FF0000"/>
              </a:solidFill>
              <a:latin typeface="Calibri" panose="020F0502020204030204" pitchFamily="34" charset="0"/>
            </a:endParaRPr>
          </a:p>
          <a:p>
            <a:r>
              <a:rPr lang="en-AU" dirty="0">
                <a:solidFill>
                  <a:srgbClr val="FF0000"/>
                </a:solidFill>
                <a:latin typeface="Calibri" panose="020F0502020204030204" pitchFamily="34" charset="0"/>
              </a:rPr>
              <a:t>E: G </a:t>
            </a:r>
            <a:r>
              <a:rPr lang="en-AU" dirty="0">
                <a:solidFill>
                  <a:srgbClr val="FF0000"/>
                </a:solidFill>
                <a:latin typeface="Calibri" panose="020F0502020204030204" pitchFamily="34" charset="0"/>
                <a:sym typeface="Wingdings" panose="05000000000000000000" pitchFamily="2" charset="2"/>
              </a:rPr>
              <a:t> F  E = 3</a:t>
            </a:r>
            <a:endParaRPr lang="en-AU" dirty="0">
              <a:solidFill>
                <a:srgbClr val="FF0000"/>
              </a:solidFill>
              <a:latin typeface="Calibri" panose="020F0502020204030204" pitchFamily="34" charset="0"/>
            </a:endParaRPr>
          </a:p>
          <a:p>
            <a:r>
              <a:rPr lang="en-AU" dirty="0">
                <a:solidFill>
                  <a:srgbClr val="FF0000"/>
                </a:solidFill>
                <a:latin typeface="Calibri" panose="020F0502020204030204" pitchFamily="34" charset="0"/>
              </a:rPr>
              <a:t>F: G </a:t>
            </a:r>
            <a:r>
              <a:rPr lang="en-AU" dirty="0">
                <a:solidFill>
                  <a:srgbClr val="FF0000"/>
                </a:solidFill>
                <a:latin typeface="Calibri" panose="020F0502020204030204" pitchFamily="34" charset="0"/>
                <a:sym typeface="Wingdings" panose="05000000000000000000" pitchFamily="2" charset="2"/>
              </a:rPr>
              <a:t> F = 1</a:t>
            </a:r>
          </a:p>
          <a:p>
            <a:r>
              <a:rPr lang="en-AU" dirty="0">
                <a:solidFill>
                  <a:srgbClr val="FF0000"/>
                </a:solidFill>
                <a:latin typeface="Calibri" panose="020F0502020204030204" pitchFamily="34" charset="0"/>
                <a:sym typeface="Wingdings" panose="05000000000000000000" pitchFamily="2" charset="2"/>
              </a:rPr>
              <a:t>G: G = 0</a:t>
            </a:r>
            <a:endParaRPr lang="en-AU" dirty="0">
              <a:solidFill>
                <a:srgbClr val="FF0000"/>
              </a:solidFill>
            </a:endParaRPr>
          </a:p>
        </p:txBody>
      </p:sp>
      <p:sp>
        <p:nvSpPr>
          <p:cNvPr id="49" name="Rectangle 48"/>
          <p:cNvSpPr/>
          <p:nvPr/>
        </p:nvSpPr>
        <p:spPr>
          <a:xfrm>
            <a:off x="6021421" y="3249445"/>
            <a:ext cx="2675107" cy="257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442795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a:t>Chapter 20</a:t>
            </a:r>
          </a:p>
        </p:txBody>
      </p:sp>
      <p:sp>
        <p:nvSpPr>
          <p:cNvPr id="7" name="Text Placeholder 6"/>
          <p:cNvSpPr>
            <a:spLocks noGrp="1"/>
          </p:cNvSpPr>
          <p:nvPr>
            <p:ph type="body" idx="1"/>
          </p:nvPr>
        </p:nvSpPr>
        <p:spPr/>
        <p:txBody>
          <a:bodyPr/>
          <a:lstStyle/>
          <a:p>
            <a:r>
              <a:rPr lang="en-AU" dirty="0"/>
              <a:t>Unicast Routing</a:t>
            </a:r>
          </a:p>
        </p:txBody>
      </p:sp>
    </p:spTree>
    <p:extLst>
      <p:ext uri="{BB962C8B-B14F-4D97-AF65-F5344CB8AC3E}">
        <p14:creationId xmlns:p14="http://schemas.microsoft.com/office/powerpoint/2010/main" val="18215179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normAutofit lnSpcReduction="10000"/>
          </a:bodyPr>
          <a:lstStyle/>
          <a:p>
            <a:r>
              <a:rPr lang="en-AU" dirty="0"/>
              <a:t>Unicast routing protocols are based on the distance-vector and link-state algorithms, but also define:</a:t>
            </a:r>
          </a:p>
          <a:p>
            <a:pPr lvl="1"/>
            <a:r>
              <a:rPr lang="en-AU" dirty="0"/>
              <a:t>Their domain of operation;</a:t>
            </a:r>
          </a:p>
          <a:p>
            <a:pPr lvl="1"/>
            <a:r>
              <a:rPr lang="en-AU" dirty="0"/>
              <a:t>The messages exchanged;</a:t>
            </a:r>
          </a:p>
          <a:p>
            <a:pPr lvl="1"/>
            <a:r>
              <a:rPr lang="en-AU" dirty="0"/>
              <a:t>Communication between routers; and</a:t>
            </a:r>
          </a:p>
          <a:p>
            <a:pPr lvl="1"/>
            <a:r>
              <a:rPr lang="en-AU" dirty="0"/>
              <a:t>Interaction with protocols in other domains.</a:t>
            </a:r>
          </a:p>
          <a:p>
            <a:r>
              <a:rPr lang="en-AU" dirty="0"/>
              <a:t>Three common routing protocols:</a:t>
            </a:r>
          </a:p>
          <a:p>
            <a:pPr lvl="1"/>
            <a:r>
              <a:rPr lang="en-AU" dirty="0"/>
              <a:t>Routing Information Protocol (RIP): a vector-distance protocol</a:t>
            </a:r>
          </a:p>
          <a:p>
            <a:pPr lvl="1"/>
            <a:r>
              <a:rPr lang="en-AU" dirty="0"/>
              <a:t>Open Shortest Path First (OSPF): a link-state protocol</a:t>
            </a:r>
          </a:p>
          <a:p>
            <a:pPr lvl="1"/>
            <a:r>
              <a:rPr lang="en-AU" dirty="0"/>
              <a:t>Border Gateway Protocol (BGP): a path-vector protocol</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30</a:t>
            </a:fld>
            <a:endParaRPr lang="en-AU"/>
          </a:p>
        </p:txBody>
      </p:sp>
    </p:spTree>
    <p:extLst>
      <p:ext uri="{BB962C8B-B14F-4D97-AF65-F5344CB8AC3E}">
        <p14:creationId xmlns:p14="http://schemas.microsoft.com/office/powerpoint/2010/main" val="1320082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normAutofit fontScale="85000" lnSpcReduction="20000"/>
          </a:bodyPr>
          <a:lstStyle/>
          <a:p>
            <a:r>
              <a:rPr lang="en-AU" dirty="0"/>
              <a:t>Over time the Internet moved from tree-like structure with a single backbone to a multi-backbone structure</a:t>
            </a:r>
          </a:p>
          <a:p>
            <a:pPr lvl="1"/>
            <a:r>
              <a:rPr lang="en-AU" dirty="0"/>
              <a:t>Different backbones by multiple</a:t>
            </a:r>
            <a:br>
              <a:rPr lang="en-AU" dirty="0"/>
            </a:br>
            <a:r>
              <a:rPr lang="en-AU" dirty="0"/>
              <a:t>corporations providing global</a:t>
            </a:r>
            <a:br>
              <a:rPr lang="en-AU" dirty="0"/>
            </a:br>
            <a:r>
              <a:rPr lang="en-AU" dirty="0"/>
              <a:t>connectivity</a:t>
            </a:r>
          </a:p>
          <a:p>
            <a:pPr lvl="2"/>
            <a:r>
              <a:rPr lang="en-AU" dirty="0"/>
              <a:t>Peering points provide</a:t>
            </a:r>
            <a:br>
              <a:rPr lang="en-AU" dirty="0"/>
            </a:br>
            <a:r>
              <a:rPr lang="en-AU" dirty="0"/>
              <a:t>connectivity between backbones</a:t>
            </a:r>
          </a:p>
          <a:p>
            <a:pPr lvl="1"/>
            <a:r>
              <a:rPr lang="en-AU" dirty="0"/>
              <a:t>Provider networks use global</a:t>
            </a:r>
            <a:br>
              <a:rPr lang="en-AU" dirty="0"/>
            </a:br>
            <a:r>
              <a:rPr lang="en-AU" dirty="0"/>
              <a:t>connectivity of backbones to</a:t>
            </a:r>
            <a:br>
              <a:rPr lang="en-AU" dirty="0"/>
            </a:br>
            <a:r>
              <a:rPr lang="en-AU" dirty="0"/>
              <a:t>provide services to customers</a:t>
            </a:r>
          </a:p>
          <a:p>
            <a:pPr lvl="1"/>
            <a:r>
              <a:rPr lang="en-AU" dirty="0"/>
              <a:t>Customer networks use</a:t>
            </a:r>
            <a:br>
              <a:rPr lang="en-AU" dirty="0"/>
            </a:br>
            <a:r>
              <a:rPr lang="en-AU" dirty="0"/>
              <a:t>services of provider networks</a:t>
            </a:r>
          </a:p>
          <a:p>
            <a:r>
              <a:rPr lang="en-AU" dirty="0"/>
              <a:t>Any/all can be considered ISPs,</a:t>
            </a:r>
            <a:br>
              <a:rPr lang="en-AU" dirty="0"/>
            </a:br>
            <a:r>
              <a:rPr lang="en-AU" dirty="0"/>
              <a:t>providing services at different</a:t>
            </a:r>
            <a:br>
              <a:rPr lang="en-AU" dirty="0"/>
            </a:br>
            <a:r>
              <a:rPr lang="en-AU" dirty="0"/>
              <a:t>levels</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31</a:t>
            </a:fld>
            <a:endParaRPr lang="en-AU"/>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483" y="2393005"/>
            <a:ext cx="6083822" cy="3599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713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normAutofit lnSpcReduction="10000"/>
          </a:bodyPr>
          <a:lstStyle/>
          <a:p>
            <a:r>
              <a:rPr lang="en-AU" dirty="0"/>
              <a:t>Given the huge number of networks it is not possible to use a single routing protocol</a:t>
            </a:r>
          </a:p>
          <a:p>
            <a:pPr lvl="1"/>
            <a:r>
              <a:rPr lang="en-AU" dirty="0"/>
              <a:t>Scalability – the size of the forwarding tables would be too big / huge</a:t>
            </a:r>
          </a:p>
          <a:p>
            <a:pPr lvl="1"/>
            <a:r>
              <a:rPr lang="en-AU" dirty="0"/>
              <a:t>Administrative issue – each organisation must be able to control/design/run its own network</a:t>
            </a:r>
          </a:p>
          <a:p>
            <a:r>
              <a:rPr lang="en-AU" dirty="0"/>
              <a:t>Hierarchical routing is used instead:</a:t>
            </a:r>
          </a:p>
          <a:p>
            <a:pPr lvl="1"/>
            <a:r>
              <a:rPr lang="en-AU" dirty="0"/>
              <a:t>Each ISP is considered an </a:t>
            </a:r>
            <a:r>
              <a:rPr lang="en-AU" i="1" u="sng" dirty="0"/>
              <a:t>autonomous system</a:t>
            </a:r>
            <a:r>
              <a:rPr lang="en-AU" dirty="0"/>
              <a:t> (</a:t>
            </a:r>
            <a:r>
              <a:rPr lang="en-AU" i="1" u="sng" dirty="0"/>
              <a:t>AS</a:t>
            </a:r>
            <a:r>
              <a:rPr lang="en-AU" dirty="0"/>
              <a:t>)</a:t>
            </a:r>
          </a:p>
          <a:p>
            <a:pPr lvl="1"/>
            <a:r>
              <a:rPr lang="en-AU" dirty="0"/>
              <a:t>Each AS run its own routing protocol (of its choice), e.g., RIP or OSPF</a:t>
            </a:r>
          </a:p>
          <a:p>
            <a:pPr lvl="2"/>
            <a:r>
              <a:rPr lang="en-AU" dirty="0"/>
              <a:t>Referred to as an intra-AS / intra-domain / Interior Gateway Protocol (IGP)</a:t>
            </a:r>
          </a:p>
          <a:p>
            <a:pPr lvl="1"/>
            <a:r>
              <a:rPr lang="en-AU" dirty="0"/>
              <a:t>A single global protocol is then used to “glue” the ASs together (BGP)</a:t>
            </a:r>
          </a:p>
          <a:p>
            <a:pPr lvl="2"/>
            <a:r>
              <a:rPr lang="en-AU" dirty="0"/>
              <a:t>Referred to as an inter-AS / inter-domain / Exterior Gateway Protocol (EGP)</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32</a:t>
            </a:fld>
            <a:endParaRPr lang="en-AU"/>
          </a:p>
        </p:txBody>
      </p:sp>
    </p:spTree>
    <p:extLst>
      <p:ext uri="{BB962C8B-B14F-4D97-AF65-F5344CB8AC3E}">
        <p14:creationId xmlns:p14="http://schemas.microsoft.com/office/powerpoint/2010/main" val="11900132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normAutofit fontScale="92500" lnSpcReduction="20000"/>
          </a:bodyPr>
          <a:lstStyle/>
          <a:p>
            <a:r>
              <a:rPr lang="en-AU" dirty="0"/>
              <a:t>Each AS is allocated an Autonomous System Number (ASN) by </a:t>
            </a:r>
            <a:r>
              <a:rPr lang="en-AU" dirty="0"/>
              <a:t>Internet Corporation for Assigned Names and Numbers (ICANN) </a:t>
            </a:r>
            <a:r>
              <a:rPr lang="en-AU" dirty="0" smtClean="0"/>
              <a:t>and </a:t>
            </a:r>
            <a:r>
              <a:rPr lang="en-AU" dirty="0"/>
              <a:t>classified according to their relationship with other </a:t>
            </a:r>
            <a:r>
              <a:rPr lang="en-AU" dirty="0" smtClean="0"/>
              <a:t>ASs</a:t>
            </a:r>
            <a:endParaRPr lang="en-AU" dirty="0"/>
          </a:p>
          <a:p>
            <a:pPr lvl="1"/>
            <a:r>
              <a:rPr lang="en-AU" i="1" u="sng" dirty="0"/>
              <a:t>Stub AS</a:t>
            </a:r>
            <a:endParaRPr lang="en-AU" dirty="0"/>
          </a:p>
          <a:p>
            <a:pPr lvl="2"/>
            <a:r>
              <a:rPr lang="en-AU" dirty="0"/>
              <a:t>Has only one connection to another AS</a:t>
            </a:r>
          </a:p>
          <a:p>
            <a:pPr lvl="2"/>
            <a:r>
              <a:rPr lang="en-AU" dirty="0"/>
              <a:t>Traffic either initiates or terminates in a stub AS</a:t>
            </a:r>
          </a:p>
          <a:p>
            <a:pPr lvl="1"/>
            <a:r>
              <a:rPr lang="en-AU" i="1" u="sng" dirty="0" err="1"/>
              <a:t>Multihomed</a:t>
            </a:r>
            <a:r>
              <a:rPr lang="en-AU" i="1" u="sng" dirty="0"/>
              <a:t> AS</a:t>
            </a:r>
          </a:p>
          <a:p>
            <a:pPr lvl="2"/>
            <a:r>
              <a:rPr lang="en-AU" dirty="0"/>
              <a:t>Similar to a stub AS but has more than one connection to another AS</a:t>
            </a:r>
          </a:p>
          <a:p>
            <a:pPr lvl="2"/>
            <a:r>
              <a:rPr lang="en-AU" dirty="0"/>
              <a:t>Common in large customer networks which will have at least two connections to the Internet for reliability</a:t>
            </a:r>
          </a:p>
          <a:p>
            <a:pPr lvl="1"/>
            <a:r>
              <a:rPr lang="en-AU" i="1" u="sng" dirty="0"/>
              <a:t>Transient AS</a:t>
            </a:r>
          </a:p>
          <a:p>
            <a:pPr lvl="2"/>
            <a:r>
              <a:rPr lang="en-AU" dirty="0"/>
              <a:t>Connected to more than one AS but also allows traffic not initiated/terminating in the AS to pass through it</a:t>
            </a:r>
          </a:p>
          <a:p>
            <a:pPr lvl="2"/>
            <a:r>
              <a:rPr lang="en-AU" dirty="0"/>
              <a:t>Provider networks and backbone networks are example transient ASs</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33</a:t>
            </a:fld>
            <a:endParaRPr lang="en-AU"/>
          </a:p>
        </p:txBody>
      </p:sp>
    </p:spTree>
    <p:extLst>
      <p:ext uri="{BB962C8B-B14F-4D97-AF65-F5344CB8AC3E}">
        <p14:creationId xmlns:p14="http://schemas.microsoft.com/office/powerpoint/2010/main" val="36933173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lstStyle/>
          <a:p>
            <a:r>
              <a:rPr lang="en-AU" dirty="0"/>
              <a:t>Routing Information Protocol (RIP)</a:t>
            </a:r>
          </a:p>
          <a:p>
            <a:pPr lvl="1"/>
            <a:r>
              <a:rPr lang="en-AU" dirty="0"/>
              <a:t>Based on distance-vector algorithm</a:t>
            </a:r>
          </a:p>
          <a:p>
            <a:pPr lvl="1"/>
            <a:r>
              <a:rPr lang="en-AU" dirty="0"/>
              <a:t>Uses hop count to measure cost</a:t>
            </a:r>
          </a:p>
          <a:p>
            <a:pPr lvl="2"/>
            <a:r>
              <a:rPr lang="en-AU" dirty="0"/>
              <a:t>Very simple, but also very limited – does not consider delay, bandwidth, etc.</a:t>
            </a:r>
          </a:p>
          <a:p>
            <a:pPr lvl="2"/>
            <a:r>
              <a:rPr lang="en-AU" dirty="0"/>
              <a:t>Makes poor choices in heterogeneous networks</a:t>
            </a:r>
          </a:p>
          <a:p>
            <a:pPr lvl="3"/>
            <a:r>
              <a:rPr lang="en-AU" dirty="0"/>
              <a:t>e.g., a path of one 100Mbps link will be used in preference to a path consisting of two 10Gbps links</a:t>
            </a:r>
          </a:p>
          <a:p>
            <a:pPr lvl="1"/>
            <a:r>
              <a:rPr lang="en-AU" dirty="0"/>
              <a:t>Uses a four bit integer to represent hop count / cost, i.e., 0-15</a:t>
            </a:r>
          </a:p>
          <a:p>
            <a:pPr lvl="2"/>
            <a:r>
              <a:rPr lang="en-AU" dirty="0"/>
              <a:t>Implies that a value of 16 is infinity, therefore the maximum hop count within the AS must be 15 or less (referred to as the </a:t>
            </a:r>
            <a:r>
              <a:rPr lang="en-AU" i="1" u="sng" dirty="0"/>
              <a:t>diameter</a:t>
            </a:r>
            <a:r>
              <a:rPr lang="en-AU" dirty="0"/>
              <a:t> of the network)</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34</a:t>
            </a:fld>
            <a:endParaRPr lang="en-AU"/>
          </a:p>
        </p:txBody>
      </p:sp>
    </p:spTree>
    <p:extLst>
      <p:ext uri="{BB962C8B-B14F-4D97-AF65-F5344CB8AC3E}">
        <p14:creationId xmlns:p14="http://schemas.microsoft.com/office/powerpoint/2010/main" val="23950719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99" y="59596"/>
            <a:ext cx="2570018" cy="364489"/>
          </a:xfrm>
          <a:solidFill>
            <a:schemeClr val="bg1"/>
          </a:solidFill>
        </p:spPr>
        <p:txBody>
          <a:bodyPr>
            <a:normAutofit fontScale="90000"/>
          </a:bodyPr>
          <a:lstStyle/>
          <a:p>
            <a:r>
              <a:rPr lang="en-AU" sz="1600" dirty="0"/>
              <a:t>Unicast Routing Protocols</a:t>
            </a:r>
          </a:p>
        </p:txBody>
      </p:sp>
      <p:sp>
        <p:nvSpPr>
          <p:cNvPr id="3" name="Content Placeholder 2"/>
          <p:cNvSpPr>
            <a:spLocks noGrp="1"/>
          </p:cNvSpPr>
          <p:nvPr>
            <p:ph idx="1"/>
          </p:nvPr>
        </p:nvSpPr>
        <p:spPr>
          <a:xfrm>
            <a:off x="70699" y="305391"/>
            <a:ext cx="3390170" cy="6303227"/>
          </a:xfrm>
          <a:solidFill>
            <a:schemeClr val="bg1"/>
          </a:solidFill>
        </p:spPr>
        <p:txBody>
          <a:bodyPr>
            <a:noAutofit/>
          </a:bodyPr>
          <a:lstStyle/>
          <a:p>
            <a:r>
              <a:rPr lang="en-AU" sz="2400" dirty="0"/>
              <a:t>RIP is responsible for maintaining the router’s forwarding tables, consisting of:</a:t>
            </a:r>
          </a:p>
          <a:p>
            <a:pPr lvl="1"/>
            <a:r>
              <a:rPr lang="en-AU" sz="2000" dirty="0"/>
              <a:t>Destination network address</a:t>
            </a:r>
          </a:p>
          <a:p>
            <a:pPr lvl="1"/>
            <a:r>
              <a:rPr lang="en-AU" sz="2000" dirty="0"/>
              <a:t>Address of the next router in the path</a:t>
            </a:r>
          </a:p>
          <a:p>
            <a:pPr lvl="2"/>
            <a:r>
              <a:rPr lang="en-AU" sz="1800" dirty="0"/>
              <a:t>This tells the router which link to send a packet on as both the current and next router must be connected via a common link</a:t>
            </a:r>
          </a:p>
          <a:p>
            <a:pPr lvl="1"/>
            <a:r>
              <a:rPr lang="en-AU" sz="2000" dirty="0"/>
              <a:t>Number of hops to the destination network</a:t>
            </a:r>
          </a:p>
          <a:p>
            <a:pPr lvl="2"/>
            <a:r>
              <a:rPr lang="en-AU" sz="1400" dirty="0"/>
              <a:t>Required when an update is received from another router</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35</a:t>
            </a:fld>
            <a:endParaRPr lang="en-AU"/>
          </a:p>
        </p:txBody>
      </p:sp>
      <p:grpSp>
        <p:nvGrpSpPr>
          <p:cNvPr id="10" name="Group 9"/>
          <p:cNvGrpSpPr/>
          <p:nvPr/>
        </p:nvGrpSpPr>
        <p:grpSpPr>
          <a:xfrm>
            <a:off x="3637710" y="3831314"/>
            <a:ext cx="7686472" cy="1943165"/>
            <a:chOff x="1322962" y="3463046"/>
            <a:chExt cx="9542833" cy="2412459"/>
          </a:xfrm>
        </p:grpSpPr>
        <p:sp>
          <p:nvSpPr>
            <p:cNvPr id="9" name="Rectangle 8"/>
            <p:cNvSpPr/>
            <p:nvPr/>
          </p:nvSpPr>
          <p:spPr>
            <a:xfrm>
              <a:off x="1322962" y="3463046"/>
              <a:ext cx="9542833" cy="2412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2037" y="3510030"/>
              <a:ext cx="30035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4225" y="3510030"/>
              <a:ext cx="30035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6413" y="3510030"/>
              <a:ext cx="30035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p:nvPr/>
        </p:nvGrpSpPr>
        <p:grpSpPr>
          <a:xfrm>
            <a:off x="3328046" y="57827"/>
            <a:ext cx="8858250" cy="3724274"/>
            <a:chOff x="1295400" y="2152650"/>
            <a:chExt cx="8858250" cy="3724274"/>
          </a:xfrm>
        </p:grpSpPr>
        <p:sp>
          <p:nvSpPr>
            <p:cNvPr id="12" name="Rectangle 11"/>
            <p:cNvSpPr/>
            <p:nvPr/>
          </p:nvSpPr>
          <p:spPr>
            <a:xfrm>
              <a:off x="1295400" y="2152650"/>
              <a:ext cx="8858250" cy="3724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232819"/>
              <a:ext cx="871696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3413" y="3729832"/>
              <a:ext cx="6046787"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8300" y="3680619"/>
              <a:ext cx="3771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62875" y="3579019"/>
              <a:ext cx="14573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49012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lstStyle/>
          <a:p>
            <a:r>
              <a:rPr lang="en-AU" dirty="0"/>
              <a:t>There are three versions of RIP:</a:t>
            </a:r>
          </a:p>
          <a:p>
            <a:pPr lvl="1"/>
            <a:r>
              <a:rPr lang="en-AU" dirty="0"/>
              <a:t>For IPv4: </a:t>
            </a:r>
            <a:r>
              <a:rPr lang="en-AU" dirty="0" smtClean="0"/>
              <a:t>RIPv1 </a:t>
            </a:r>
            <a:r>
              <a:rPr lang="en-AU" dirty="0" err="1" smtClean="0"/>
              <a:t>classful</a:t>
            </a:r>
            <a:r>
              <a:rPr lang="en-AU" dirty="0" smtClean="0"/>
              <a:t>, do not send </a:t>
            </a:r>
            <a:r>
              <a:rPr lang="en-AU" dirty="0" err="1" smtClean="0"/>
              <a:t>subnetmask</a:t>
            </a:r>
            <a:r>
              <a:rPr lang="en-AU" dirty="0" smtClean="0"/>
              <a:t>, </a:t>
            </a:r>
            <a:r>
              <a:rPr lang="en-AU" dirty="0"/>
              <a:t>later replaced by RIPv2 which supports classless addressing</a:t>
            </a:r>
          </a:p>
          <a:p>
            <a:pPr lvl="1"/>
            <a:r>
              <a:rPr lang="en-AU" dirty="0"/>
              <a:t>For IPv6: </a:t>
            </a:r>
            <a:r>
              <a:rPr lang="en-AU" dirty="0" err="1"/>
              <a:t>RIPng</a:t>
            </a:r>
            <a:endParaRPr lang="en-AU" dirty="0"/>
          </a:p>
          <a:p>
            <a:r>
              <a:rPr lang="en-AU" dirty="0"/>
              <a:t>RIP message format:</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36</a:t>
            </a:fld>
            <a:endParaRPr lang="en-AU"/>
          </a:p>
        </p:txBody>
      </p:sp>
      <p:grpSp>
        <p:nvGrpSpPr>
          <p:cNvPr id="9" name="Group 8"/>
          <p:cNvGrpSpPr/>
          <p:nvPr/>
        </p:nvGrpSpPr>
        <p:grpSpPr>
          <a:xfrm>
            <a:off x="4335516" y="3166018"/>
            <a:ext cx="6754730" cy="2375534"/>
            <a:chOff x="1789888" y="3171216"/>
            <a:chExt cx="9251005" cy="2937753"/>
          </a:xfrm>
        </p:grpSpPr>
        <p:sp>
          <p:nvSpPr>
            <p:cNvPr id="8" name="Rectangle 7"/>
            <p:cNvSpPr/>
            <p:nvPr/>
          </p:nvSpPr>
          <p:spPr>
            <a:xfrm>
              <a:off x="1789888" y="3171216"/>
              <a:ext cx="9251005" cy="2937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949" y="3232555"/>
              <a:ext cx="5153025"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043" y="3738173"/>
              <a:ext cx="3595688"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966332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lstStyle/>
          <a:p>
            <a:r>
              <a:rPr lang="en-AU" dirty="0"/>
              <a:t>RIP implements the vector-distance algorithm as discussed, with the following changes:</a:t>
            </a:r>
          </a:p>
          <a:p>
            <a:pPr lvl="1"/>
            <a:r>
              <a:rPr lang="en-AU" dirty="0"/>
              <a:t>Router sends whole forwarding table, not just distance vectors</a:t>
            </a:r>
          </a:p>
          <a:p>
            <a:pPr lvl="1"/>
            <a:r>
              <a:rPr lang="en-AU" dirty="0"/>
              <a:t>Upon receiving an update, a router:</a:t>
            </a:r>
          </a:p>
          <a:p>
            <a:pPr lvl="2"/>
            <a:r>
              <a:rPr lang="en-AU" dirty="0"/>
              <a:t>Increases the hop count by one</a:t>
            </a:r>
          </a:p>
          <a:p>
            <a:pPr lvl="2"/>
            <a:r>
              <a:rPr lang="en-AU" dirty="0"/>
              <a:t>Changes the next-hop address of the source router</a:t>
            </a:r>
          </a:p>
          <a:p>
            <a:pPr lvl="2"/>
            <a:r>
              <a:rPr lang="en-AU" dirty="0"/>
              <a:t>Compares the entries in the modified update with the forwarding table</a:t>
            </a:r>
          </a:p>
          <a:p>
            <a:pPr lvl="3"/>
            <a:r>
              <a:rPr lang="en-AU" dirty="0"/>
              <a:t>If an update entry does not exist in the forwarding table, it is added</a:t>
            </a:r>
          </a:p>
          <a:p>
            <a:pPr lvl="3"/>
            <a:r>
              <a:rPr lang="en-AU" dirty="0"/>
              <a:t>If the hop count is less than the route in the forwarding table, it is replaced</a:t>
            </a:r>
          </a:p>
          <a:p>
            <a:pPr lvl="3"/>
            <a:r>
              <a:rPr lang="en-AU" dirty="0"/>
              <a:t>If the hop count is greater than the route in the forwarding table, but the next-hop address matches, the entry is updated</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37</a:t>
            </a:fld>
            <a:endParaRPr lang="en-AU"/>
          </a:p>
        </p:txBody>
      </p:sp>
    </p:spTree>
    <p:extLst>
      <p:ext uri="{BB962C8B-B14F-4D97-AF65-F5344CB8AC3E}">
        <p14:creationId xmlns:p14="http://schemas.microsoft.com/office/powerpoint/2010/main" val="7120170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lstStyle/>
          <a:p>
            <a:r>
              <a:rPr lang="en-AU" dirty="0"/>
              <a:t>RIP timers:</a:t>
            </a:r>
          </a:p>
          <a:p>
            <a:pPr lvl="1"/>
            <a:r>
              <a:rPr lang="en-AU" dirty="0"/>
              <a:t>A router with RIP enabled will send out updates every 25-35 seconds</a:t>
            </a:r>
          </a:p>
          <a:p>
            <a:pPr lvl="2"/>
            <a:r>
              <a:rPr lang="en-AU" dirty="0"/>
              <a:t>Actual timer is randomly set each time to prevent routers being overloaded with RIP updates</a:t>
            </a:r>
          </a:p>
          <a:p>
            <a:pPr lvl="1"/>
            <a:r>
              <a:rPr lang="en-AU" dirty="0"/>
              <a:t>Each route in the forwarding table is assigned a timeout of 180 seconds</a:t>
            </a:r>
          </a:p>
          <a:p>
            <a:pPr lvl="2"/>
            <a:r>
              <a:rPr lang="en-AU" dirty="0"/>
              <a:t>Each time an update is received with a matching route, the timer is reset</a:t>
            </a:r>
          </a:p>
          <a:p>
            <a:pPr lvl="2"/>
            <a:r>
              <a:rPr lang="en-AU" dirty="0"/>
              <a:t>If the timer expires, the hop-count is set to 16 (infinity)</a:t>
            </a:r>
          </a:p>
          <a:p>
            <a:pPr lvl="3"/>
            <a:r>
              <a:rPr lang="en-AU" dirty="0"/>
              <a:t>The router will continue to include the route in its updates, with the infinite hop-count</a:t>
            </a:r>
          </a:p>
          <a:p>
            <a:pPr lvl="3"/>
            <a:r>
              <a:rPr lang="en-AU" dirty="0"/>
              <a:t>The route will be removed by a garbage collection mechanism 120 seconds later</a:t>
            </a:r>
          </a:p>
        </p:txBody>
      </p:sp>
      <p:sp>
        <p:nvSpPr>
          <p:cNvPr id="4" name="Footer Placeholder 3"/>
          <p:cNvSpPr>
            <a:spLocks noGrp="1"/>
          </p:cNvSpPr>
          <p:nvPr>
            <p:ph type="ftr" sz="quarter" idx="11"/>
          </p:nvPr>
        </p:nvSpPr>
        <p:spPr/>
        <p:txBody>
          <a:bodyPr/>
          <a:lstStyle/>
          <a:p>
            <a:r>
              <a:rPr lang="en-AU" dirty="0"/>
              <a:t>6. Routing Protocols and IPv6</a:t>
            </a:r>
          </a:p>
        </p:txBody>
      </p:sp>
      <p:sp>
        <p:nvSpPr>
          <p:cNvPr id="5" name="Slide Number Placeholder 4"/>
          <p:cNvSpPr>
            <a:spLocks noGrp="1"/>
          </p:cNvSpPr>
          <p:nvPr>
            <p:ph type="sldNum" sz="quarter" idx="12"/>
          </p:nvPr>
        </p:nvSpPr>
        <p:spPr/>
        <p:txBody>
          <a:bodyPr/>
          <a:lstStyle/>
          <a:p>
            <a:fld id="{C3501C34-4E04-4A50-AB5F-52F893F3A945}" type="slidenum">
              <a:rPr lang="en-AU" smtClean="0"/>
              <a:t>38</a:t>
            </a:fld>
            <a:endParaRPr lang="en-AU" dirty="0"/>
          </a:p>
        </p:txBody>
      </p:sp>
    </p:spTree>
    <p:extLst>
      <p:ext uri="{BB962C8B-B14F-4D97-AF65-F5344CB8AC3E}">
        <p14:creationId xmlns:p14="http://schemas.microsoft.com/office/powerpoint/2010/main" val="7433875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normAutofit lnSpcReduction="10000"/>
          </a:bodyPr>
          <a:lstStyle/>
          <a:p>
            <a:r>
              <a:rPr lang="en-AU" dirty="0"/>
              <a:t>RIP performance:</a:t>
            </a:r>
          </a:p>
          <a:p>
            <a:pPr lvl="1"/>
            <a:r>
              <a:rPr lang="en-AU" dirty="0"/>
              <a:t>Update messages</a:t>
            </a:r>
          </a:p>
          <a:p>
            <a:pPr lvl="2"/>
            <a:r>
              <a:rPr lang="en-AU" dirty="0"/>
              <a:t>As discussed, random timers avoid (“prevent”) updates becoming a problem</a:t>
            </a:r>
          </a:p>
          <a:p>
            <a:pPr lvl="1"/>
            <a:r>
              <a:rPr lang="en-AU" dirty="0"/>
              <a:t>Convergence of forwarding tables</a:t>
            </a:r>
          </a:p>
          <a:p>
            <a:pPr lvl="2"/>
            <a:r>
              <a:rPr lang="en-AU" dirty="0"/>
              <a:t>As for distance-vector algorithm</a:t>
            </a:r>
          </a:p>
          <a:p>
            <a:pPr lvl="2"/>
            <a:r>
              <a:rPr lang="en-AU" dirty="0"/>
              <a:t>Can converge slowly for large domains, i.e., many networks/possible routes</a:t>
            </a:r>
          </a:p>
          <a:p>
            <a:pPr lvl="3"/>
            <a:r>
              <a:rPr lang="en-AU" dirty="0"/>
              <a:t>Somewhat restricted by the maximum hop-count of 15</a:t>
            </a:r>
          </a:p>
          <a:p>
            <a:pPr lvl="2"/>
            <a:r>
              <a:rPr lang="en-AU" dirty="0"/>
              <a:t>Count-to-infinity and loops can contribute to slow convergence</a:t>
            </a:r>
          </a:p>
          <a:p>
            <a:pPr lvl="3"/>
            <a:r>
              <a:rPr lang="en-AU" dirty="0"/>
              <a:t>Use of poison-reverse and split-horizon can alleviate the problem</a:t>
            </a:r>
          </a:p>
          <a:p>
            <a:pPr lvl="1"/>
            <a:r>
              <a:rPr lang="en-AU" dirty="0"/>
              <a:t>Robustness</a:t>
            </a:r>
          </a:p>
          <a:p>
            <a:pPr lvl="2"/>
            <a:r>
              <a:rPr lang="en-AU" dirty="0"/>
              <a:t>Each router relies on the information given to it by neighbour routers</a:t>
            </a:r>
          </a:p>
          <a:p>
            <a:pPr lvl="3"/>
            <a:r>
              <a:rPr lang="en-AU" dirty="0"/>
              <a:t>A failure/corruption in one router’s forwarding table will propagate to all other routers</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39</a:t>
            </a:fld>
            <a:endParaRPr lang="en-AU"/>
          </a:p>
        </p:txBody>
      </p:sp>
    </p:spTree>
    <p:extLst>
      <p:ext uri="{BB962C8B-B14F-4D97-AF65-F5344CB8AC3E}">
        <p14:creationId xmlns:p14="http://schemas.microsoft.com/office/powerpoint/2010/main" val="2810305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Introduction</a:t>
            </a:r>
          </a:p>
        </p:txBody>
      </p:sp>
      <p:sp>
        <p:nvSpPr>
          <p:cNvPr id="3" name="Content Placeholder 2"/>
          <p:cNvSpPr>
            <a:spLocks noGrp="1"/>
          </p:cNvSpPr>
          <p:nvPr>
            <p:ph idx="1"/>
          </p:nvPr>
        </p:nvSpPr>
        <p:spPr/>
        <p:txBody>
          <a:bodyPr>
            <a:normAutofit fontScale="92500"/>
          </a:bodyPr>
          <a:lstStyle/>
          <a:p>
            <a:r>
              <a:rPr lang="en-AU" dirty="0"/>
              <a:t>Routers are responsible for delivering packets to their destination</a:t>
            </a:r>
          </a:p>
          <a:p>
            <a:pPr lvl="1"/>
            <a:r>
              <a:rPr lang="en-AU" dirty="0"/>
              <a:t>The router does this by following the rules in its forwarding table</a:t>
            </a:r>
          </a:p>
          <a:p>
            <a:r>
              <a:rPr lang="en-AU" dirty="0"/>
              <a:t>So how are the forwarding tables built?</a:t>
            </a:r>
          </a:p>
          <a:p>
            <a:pPr lvl="1"/>
            <a:r>
              <a:rPr lang="en-AU" dirty="0"/>
              <a:t>Simplistically, routers communicate with each other to determine the paths to different networks</a:t>
            </a:r>
          </a:p>
          <a:p>
            <a:pPr lvl="2"/>
            <a:r>
              <a:rPr lang="en-AU" dirty="0"/>
              <a:t>The forwarding table is constructed based on this information</a:t>
            </a:r>
          </a:p>
          <a:p>
            <a:pPr lvl="1"/>
            <a:r>
              <a:rPr lang="en-AU" dirty="0"/>
              <a:t>The reality is somewhat more complex, network administrators configure</a:t>
            </a:r>
          </a:p>
          <a:p>
            <a:pPr lvl="2"/>
            <a:r>
              <a:rPr lang="en-AU" dirty="0"/>
              <a:t>Each connection a router has to a network</a:t>
            </a:r>
          </a:p>
          <a:p>
            <a:pPr lvl="2"/>
            <a:r>
              <a:rPr lang="en-AU" dirty="0"/>
              <a:t>The routing protocol and the scope of that protocol (what networks should be considered)</a:t>
            </a:r>
          </a:p>
          <a:p>
            <a:pPr lvl="2"/>
            <a:r>
              <a:rPr lang="en-AU" dirty="0"/>
              <a:t>More advanced rules, e.g., backup routes, routing filters (selective routing), etc.</a:t>
            </a:r>
          </a:p>
          <a:p>
            <a:pPr lvl="1"/>
            <a:r>
              <a:rPr lang="en-AU" dirty="0"/>
              <a:t>Once configured correctly however, the network can effectively “run itself”</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4</a:t>
            </a:fld>
            <a:endParaRPr lang="en-AU"/>
          </a:p>
        </p:txBody>
      </p:sp>
    </p:spTree>
    <p:extLst>
      <p:ext uri="{BB962C8B-B14F-4D97-AF65-F5344CB8AC3E}">
        <p14:creationId xmlns:p14="http://schemas.microsoft.com/office/powerpoint/2010/main" val="37448919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lstStyle/>
          <a:p>
            <a:r>
              <a:rPr lang="en-AU" dirty="0"/>
              <a:t>Open Shortest Path First (OSPF)</a:t>
            </a:r>
          </a:p>
          <a:p>
            <a:pPr lvl="1"/>
            <a:r>
              <a:rPr lang="en-AU" dirty="0"/>
              <a:t>An intra-domain routing protocol like RIP, however using link-state algorithm</a:t>
            </a:r>
          </a:p>
          <a:p>
            <a:pPr lvl="1"/>
            <a:r>
              <a:rPr lang="en-AU" dirty="0"/>
              <a:t>Metric can be based on</a:t>
            </a:r>
          </a:p>
          <a:p>
            <a:pPr lvl="2"/>
            <a:r>
              <a:rPr lang="en-AU" dirty="0"/>
              <a:t>Throughput</a:t>
            </a:r>
          </a:p>
          <a:p>
            <a:pPr lvl="2"/>
            <a:r>
              <a:rPr lang="en-AU" dirty="0"/>
              <a:t>Round-trip time</a:t>
            </a:r>
          </a:p>
          <a:p>
            <a:pPr lvl="2"/>
            <a:r>
              <a:rPr lang="en-AU" dirty="0"/>
              <a:t>Reliability</a:t>
            </a:r>
          </a:p>
          <a:p>
            <a:pPr lvl="2"/>
            <a:r>
              <a:rPr lang="en-AU" dirty="0"/>
              <a:t>Hop-count</a:t>
            </a:r>
          </a:p>
          <a:p>
            <a:pPr lvl="1"/>
            <a:r>
              <a:rPr lang="en-AU" dirty="0"/>
              <a:t>Forwarding tables are calculated using Dijkstra’s algorithm, as discussed earlier</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40</a:t>
            </a:fld>
            <a:endParaRPr lang="en-AU"/>
          </a:p>
        </p:txBody>
      </p:sp>
    </p:spTree>
    <p:extLst>
      <p:ext uri="{BB962C8B-B14F-4D97-AF65-F5344CB8AC3E}">
        <p14:creationId xmlns:p14="http://schemas.microsoft.com/office/powerpoint/2010/main" val="35356510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lstStyle/>
          <a:p>
            <a:r>
              <a:rPr lang="en-AU" dirty="0"/>
              <a:t>OSPF can be used as a routing protocol for the whole AS, as for RIP</a:t>
            </a:r>
          </a:p>
          <a:p>
            <a:pPr lvl="1"/>
            <a:r>
              <a:rPr lang="en-AU" dirty="0"/>
              <a:t>If hop-count is used for the metric, the forwarding tables will be identical to RIP, with the following differences…</a:t>
            </a:r>
          </a:p>
          <a:p>
            <a:pPr lvl="2"/>
            <a:r>
              <a:rPr lang="en-AU" dirty="0"/>
              <a:t>Advantage: Convergence is much quicker as routers build their own picture of the network based on link state information rather than using other routers knowledge</a:t>
            </a:r>
          </a:p>
          <a:p>
            <a:pPr lvl="2"/>
            <a:r>
              <a:rPr lang="en-AU" dirty="0"/>
              <a:t>Disadvantage: OSPF has higher overheads, both in computation (Dijkstra calculations) and communication (link state updates for every link in the network)</a:t>
            </a:r>
          </a:p>
          <a:p>
            <a:pPr lvl="2"/>
            <a:r>
              <a:rPr lang="en-AU" dirty="0"/>
              <a:t>Using a different metric can result in better traffic routing also</a:t>
            </a:r>
          </a:p>
          <a:p>
            <a:pPr lvl="3"/>
            <a:r>
              <a:rPr lang="en-AU" dirty="0"/>
              <a:t>Hop count is rarely used / not used</a:t>
            </a:r>
          </a:p>
        </p:txBody>
      </p:sp>
      <p:sp>
        <p:nvSpPr>
          <p:cNvPr id="4" name="Footer Placeholder 3"/>
          <p:cNvSpPr>
            <a:spLocks noGrp="1"/>
          </p:cNvSpPr>
          <p:nvPr>
            <p:ph type="ftr" sz="quarter" idx="11"/>
          </p:nvPr>
        </p:nvSpPr>
        <p:spPr/>
        <p:txBody>
          <a:bodyPr/>
          <a:lstStyle/>
          <a:p>
            <a:r>
              <a:rPr lang="en-AU" dirty="0"/>
              <a:t>6. Routing Protocols and IPv6</a:t>
            </a:r>
          </a:p>
        </p:txBody>
      </p:sp>
      <p:sp>
        <p:nvSpPr>
          <p:cNvPr id="5" name="Slide Number Placeholder 4"/>
          <p:cNvSpPr>
            <a:spLocks noGrp="1"/>
          </p:cNvSpPr>
          <p:nvPr>
            <p:ph type="sldNum" sz="quarter" idx="12"/>
          </p:nvPr>
        </p:nvSpPr>
        <p:spPr/>
        <p:txBody>
          <a:bodyPr/>
          <a:lstStyle/>
          <a:p>
            <a:fld id="{C3501C34-4E04-4A50-AB5F-52F893F3A945}" type="slidenum">
              <a:rPr lang="en-AU" smtClean="0"/>
              <a:t>41</a:t>
            </a:fld>
            <a:endParaRPr lang="en-AU" dirty="0"/>
          </a:p>
        </p:txBody>
      </p:sp>
    </p:spTree>
    <p:extLst>
      <p:ext uri="{BB962C8B-B14F-4D97-AF65-F5344CB8AC3E}">
        <p14:creationId xmlns:p14="http://schemas.microsoft.com/office/powerpoint/2010/main" val="18626894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90975" y="798511"/>
            <a:ext cx="6368143" cy="59288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2" name="Title 1"/>
          <p:cNvSpPr>
            <a:spLocks noGrp="1"/>
          </p:cNvSpPr>
          <p:nvPr>
            <p:ph type="title"/>
          </p:nvPr>
        </p:nvSpPr>
        <p:spPr>
          <a:xfrm>
            <a:off x="0" y="61345"/>
            <a:ext cx="10515600" cy="624456"/>
          </a:xfrm>
          <a:solidFill>
            <a:schemeClr val="bg1"/>
          </a:solidFill>
        </p:spPr>
        <p:txBody>
          <a:bodyPr>
            <a:normAutofit fontScale="90000"/>
          </a:bodyPr>
          <a:lstStyle/>
          <a:p>
            <a:r>
              <a:rPr lang="en-AU" sz="2800" dirty="0"/>
              <a:t>Unicast Routing Protocols</a:t>
            </a:r>
          </a:p>
        </p:txBody>
      </p:sp>
      <p:sp>
        <p:nvSpPr>
          <p:cNvPr id="3" name="Content Placeholder 2"/>
          <p:cNvSpPr>
            <a:spLocks noGrp="1"/>
          </p:cNvSpPr>
          <p:nvPr>
            <p:ph idx="1"/>
          </p:nvPr>
        </p:nvSpPr>
        <p:spPr>
          <a:xfrm>
            <a:off x="0" y="798511"/>
            <a:ext cx="4295325" cy="5928859"/>
          </a:xfrm>
        </p:spPr>
        <p:txBody>
          <a:bodyPr>
            <a:noAutofit/>
          </a:bodyPr>
          <a:lstStyle/>
          <a:p>
            <a:r>
              <a:rPr lang="en-AU" sz="2000" dirty="0"/>
              <a:t>OSPF introduces the concept of areas</a:t>
            </a:r>
          </a:p>
          <a:p>
            <a:pPr lvl="1"/>
            <a:r>
              <a:rPr lang="en-AU" sz="1800" dirty="0"/>
              <a:t>An AS can be divided into several areas</a:t>
            </a:r>
          </a:p>
          <a:p>
            <a:pPr lvl="1"/>
            <a:r>
              <a:rPr lang="en-AU" sz="1800" dirty="0"/>
              <a:t>One area (the 0</a:t>
            </a:r>
            <a:r>
              <a:rPr lang="en-AU" sz="1800" baseline="30000" dirty="0"/>
              <a:t>th</a:t>
            </a:r>
            <a:r>
              <a:rPr lang="en-AU" sz="1800" dirty="0"/>
              <a:t> area) connects the other areas together</a:t>
            </a:r>
          </a:p>
          <a:p>
            <a:pPr lvl="1"/>
            <a:r>
              <a:rPr lang="en-AU" sz="1800" dirty="0"/>
              <a:t>Each area runs OSPF with a scope of the networks within that area</a:t>
            </a:r>
          </a:p>
          <a:p>
            <a:pPr lvl="1"/>
            <a:r>
              <a:rPr lang="en-AU" sz="1800" dirty="0"/>
              <a:t>Summary addresses (route summarization) usually used to reduce the size of routing tables outside of an area</a:t>
            </a:r>
          </a:p>
          <a:p>
            <a:r>
              <a:rPr lang="en-AU" sz="2000" dirty="0"/>
              <a:t>The use of areas minimises the overheads of OSPF in larger </a:t>
            </a:r>
            <a:r>
              <a:rPr lang="en-AU" sz="2000" dirty="0" smtClean="0"/>
              <a:t>ASs</a:t>
            </a:r>
            <a:endParaRPr lang="en-AU" sz="2000" dirty="0"/>
          </a:p>
          <a:p>
            <a:pPr lvl="1"/>
            <a:r>
              <a:rPr lang="en-AU" sz="1800" dirty="0"/>
              <a:t>Dijkstra’s algorithm only needs to consider a smaller subset of the network</a:t>
            </a:r>
          </a:p>
          <a:p>
            <a:pPr lvl="1"/>
            <a:r>
              <a:rPr lang="en-AU" sz="1800" dirty="0"/>
              <a:t>Link-state updates only forwarded within the area, not the whole AS</a:t>
            </a:r>
          </a:p>
        </p:txBody>
      </p:sp>
      <p:sp>
        <p:nvSpPr>
          <p:cNvPr id="4" name="Footer Placeholder 3"/>
          <p:cNvSpPr>
            <a:spLocks noGrp="1"/>
          </p:cNvSpPr>
          <p:nvPr>
            <p:ph type="ftr" sz="quarter" idx="11"/>
          </p:nvPr>
        </p:nvSpPr>
        <p:spPr>
          <a:xfrm>
            <a:off x="4408715" y="6225722"/>
            <a:ext cx="3156383" cy="365125"/>
          </a:xfrm>
        </p:spPr>
        <p:txBody>
          <a:bodyPr/>
          <a:lstStyle/>
          <a:p>
            <a:r>
              <a:rPr lang="en-AU"/>
              <a:t>6. Routing Protocols and IPv6</a:t>
            </a:r>
            <a:endParaRPr lang="en-AU" dirty="0"/>
          </a:p>
        </p:txBody>
      </p:sp>
      <p:sp>
        <p:nvSpPr>
          <p:cNvPr id="5" name="Slide Number Placeholder 4"/>
          <p:cNvSpPr>
            <a:spLocks noGrp="1"/>
          </p:cNvSpPr>
          <p:nvPr>
            <p:ph type="sldNum" sz="quarter" idx="12"/>
          </p:nvPr>
        </p:nvSpPr>
        <p:spPr>
          <a:xfrm>
            <a:off x="8980716" y="6225722"/>
            <a:ext cx="2104256" cy="365125"/>
          </a:xfrm>
        </p:spPr>
        <p:txBody>
          <a:bodyPr/>
          <a:lstStyle/>
          <a:p>
            <a:fld id="{C3501C34-4E04-4A50-AB5F-52F893F3A945}" type="slidenum">
              <a:rPr lang="en-AU" smtClean="0"/>
              <a:t>42</a:t>
            </a:fld>
            <a:endParaRPr lang="en-AU"/>
          </a:p>
        </p:txBody>
      </p:sp>
      <p:grpSp>
        <p:nvGrpSpPr>
          <p:cNvPr id="7" name="Group 6"/>
          <p:cNvGrpSpPr/>
          <p:nvPr/>
        </p:nvGrpSpPr>
        <p:grpSpPr>
          <a:xfrm>
            <a:off x="4029075" y="373573"/>
            <a:ext cx="8162925" cy="3248025"/>
            <a:chOff x="2219324" y="2400299"/>
            <a:chExt cx="8162925" cy="3248025"/>
          </a:xfrm>
        </p:grpSpPr>
        <p:sp>
          <p:nvSpPr>
            <p:cNvPr id="8" name="Rectangle 7"/>
            <p:cNvSpPr/>
            <p:nvPr/>
          </p:nvSpPr>
          <p:spPr>
            <a:xfrm>
              <a:off x="2219324" y="2400299"/>
              <a:ext cx="8162925"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456656"/>
              <a:ext cx="80549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899321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Unicast Routing Protocols</a:t>
            </a:r>
          </a:p>
        </p:txBody>
      </p:sp>
      <p:sp>
        <p:nvSpPr>
          <p:cNvPr id="3" name="Content Placeholder 2"/>
          <p:cNvSpPr>
            <a:spLocks noGrp="1"/>
          </p:cNvSpPr>
          <p:nvPr>
            <p:ph idx="1"/>
          </p:nvPr>
        </p:nvSpPr>
        <p:spPr/>
        <p:txBody>
          <a:bodyPr>
            <a:normAutofit/>
          </a:bodyPr>
          <a:lstStyle/>
          <a:p>
            <a:r>
              <a:rPr lang="en-AU" dirty="0"/>
              <a:t>OSPF performance:</a:t>
            </a:r>
          </a:p>
          <a:p>
            <a:pPr lvl="1"/>
            <a:r>
              <a:rPr lang="en-AU" dirty="0"/>
              <a:t>Update messages</a:t>
            </a:r>
          </a:p>
          <a:p>
            <a:pPr lvl="2"/>
            <a:r>
              <a:rPr lang="en-AU" i="1" u="sng" dirty="0" smtClean="0"/>
              <a:t>Link-State </a:t>
            </a:r>
            <a:r>
              <a:rPr lang="en-AU" i="1" u="sng" dirty="0"/>
              <a:t>Advertisements(LSA)</a:t>
            </a:r>
            <a:r>
              <a:rPr lang="en-AU" dirty="0"/>
              <a:t>, are flooded through the entire area and can create heavy traffic for large areas</a:t>
            </a:r>
          </a:p>
          <a:p>
            <a:pPr lvl="1"/>
            <a:r>
              <a:rPr lang="en-AU" dirty="0"/>
              <a:t>Convergence of forwarding tables</a:t>
            </a:r>
          </a:p>
          <a:p>
            <a:pPr lvl="2"/>
            <a:r>
              <a:rPr lang="en-AU" dirty="0"/>
              <a:t>After LSA flooding each router creates its own shortest-path tree and is fairly quick</a:t>
            </a:r>
          </a:p>
          <a:p>
            <a:pPr lvl="1"/>
            <a:r>
              <a:rPr lang="en-AU" dirty="0"/>
              <a:t>Robustness</a:t>
            </a:r>
          </a:p>
          <a:p>
            <a:pPr lvl="2"/>
            <a:r>
              <a:rPr lang="en-AU" dirty="0"/>
              <a:t>Each router is independent and does not rely on other routers</a:t>
            </a:r>
          </a:p>
          <a:p>
            <a:pPr lvl="2"/>
            <a:r>
              <a:rPr lang="en-AU" dirty="0"/>
              <a:t>Corruption or failure in one router does not affect other routers as seriously</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43</a:t>
            </a:fld>
            <a:endParaRPr lang="en-AU"/>
          </a:p>
        </p:txBody>
      </p:sp>
    </p:spTree>
    <p:extLst>
      <p:ext uri="{BB962C8B-B14F-4D97-AF65-F5344CB8AC3E}">
        <p14:creationId xmlns:p14="http://schemas.microsoft.com/office/powerpoint/2010/main" val="6294244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sz="3200" dirty="0" smtClean="0"/>
              <a:t>Review Questions from Network layer </a:t>
            </a:r>
            <a:br>
              <a:rPr lang="en-AU" sz="3200" dirty="0" smtClean="0"/>
            </a:br>
            <a:r>
              <a:rPr lang="en-AU" sz="3200" dirty="0" smtClean="0"/>
              <a:t>Try to understand these questions (sample questions)</a:t>
            </a:r>
            <a:endParaRPr lang="en-AU" sz="3200" dirty="0"/>
          </a:p>
        </p:txBody>
      </p:sp>
      <p:sp>
        <p:nvSpPr>
          <p:cNvPr id="3" name="Content Placeholder 2"/>
          <p:cNvSpPr>
            <a:spLocks noGrp="1"/>
          </p:cNvSpPr>
          <p:nvPr>
            <p:ph idx="1"/>
          </p:nvPr>
        </p:nvSpPr>
        <p:spPr/>
        <p:txBody>
          <a:bodyPr>
            <a:normAutofit fontScale="85000" lnSpcReduction="20000"/>
          </a:bodyPr>
          <a:lstStyle/>
          <a:p>
            <a:r>
              <a:rPr lang="en-AU" dirty="0" smtClean="0"/>
              <a:t>Explain the metrics of network layer performances</a:t>
            </a:r>
          </a:p>
          <a:p>
            <a:r>
              <a:rPr lang="en-AU" dirty="0" smtClean="0"/>
              <a:t>Describe the three phases of virtual circuit approach to switching</a:t>
            </a:r>
          </a:p>
          <a:p>
            <a:r>
              <a:rPr lang="en-AU" dirty="0" smtClean="0"/>
              <a:t>Explain address aggregation and its importance, </a:t>
            </a:r>
          </a:p>
          <a:p>
            <a:r>
              <a:rPr lang="en-AU" dirty="0" smtClean="0"/>
              <a:t>Explain the Longest mask principle and how it affects in packet forwarding at router.</a:t>
            </a:r>
          </a:p>
          <a:p>
            <a:r>
              <a:rPr lang="en-AU" dirty="0" smtClean="0"/>
              <a:t>What are the different components of forwarding table of a router and how packets are forwarded when they arrive at router?</a:t>
            </a:r>
          </a:p>
          <a:p>
            <a:r>
              <a:rPr lang="en-AU" dirty="0" smtClean="0"/>
              <a:t>Explain the fact if longest mask principle is not followed</a:t>
            </a:r>
          </a:p>
          <a:p>
            <a:r>
              <a:rPr lang="en-AU" dirty="0" smtClean="0"/>
              <a:t>Explain NAT and how does it overcome the address space problem of IPv4</a:t>
            </a:r>
          </a:p>
          <a:p>
            <a:r>
              <a:rPr lang="en-AU" dirty="0" smtClean="0"/>
              <a:t>Explain different types of translation techniques used in NAT</a:t>
            </a:r>
          </a:p>
          <a:p>
            <a:r>
              <a:rPr lang="en-AU" dirty="0" smtClean="0"/>
              <a:t>Explain </a:t>
            </a:r>
            <a:r>
              <a:rPr lang="en-AU" dirty="0" smtClean="0"/>
              <a:t>how NAT </a:t>
            </a:r>
            <a:r>
              <a:rPr lang="en-AU" dirty="0" smtClean="0"/>
              <a:t>overload (PAT) </a:t>
            </a:r>
            <a:r>
              <a:rPr lang="en-AU" dirty="0" smtClean="0"/>
              <a:t>eliminates IP address pooling at NAT router</a:t>
            </a:r>
            <a:endParaRPr lang="en-AU" dirty="0"/>
          </a:p>
        </p:txBody>
      </p:sp>
      <p:sp>
        <p:nvSpPr>
          <p:cNvPr id="4" name="Footer Placeholder 3"/>
          <p:cNvSpPr>
            <a:spLocks noGrp="1"/>
          </p:cNvSpPr>
          <p:nvPr>
            <p:ph type="ftr" sz="quarter" idx="11"/>
          </p:nvPr>
        </p:nvSpPr>
        <p:spPr/>
        <p:txBody>
          <a:bodyPr/>
          <a:lstStyle/>
          <a:p>
            <a:r>
              <a:rPr lang="en-AU" smtClean="0"/>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44</a:t>
            </a:fld>
            <a:endParaRPr lang="en-AU"/>
          </a:p>
        </p:txBody>
      </p:sp>
    </p:spTree>
    <p:extLst>
      <p:ext uri="{BB962C8B-B14F-4D97-AF65-F5344CB8AC3E}">
        <p14:creationId xmlns:p14="http://schemas.microsoft.com/office/powerpoint/2010/main" val="11913024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054" y="0"/>
            <a:ext cx="12094946" cy="587141"/>
          </a:xfrm>
          <a:solidFill>
            <a:schemeClr val="bg1"/>
          </a:solidFill>
        </p:spPr>
        <p:txBody>
          <a:bodyPr>
            <a:noAutofit/>
          </a:bodyPr>
          <a:lstStyle/>
          <a:p>
            <a:r>
              <a:rPr lang="en-AU" sz="2000" dirty="0" smtClean="0"/>
              <a:t>Review Questions from Network layer </a:t>
            </a:r>
            <a:br>
              <a:rPr lang="en-AU" sz="2000" dirty="0" smtClean="0"/>
            </a:br>
            <a:r>
              <a:rPr lang="en-AU" sz="2000" dirty="0" smtClean="0"/>
              <a:t>Try to understand these questions (sample questions)</a:t>
            </a:r>
            <a:endParaRPr lang="en-AU" sz="2000" dirty="0"/>
          </a:p>
        </p:txBody>
      </p:sp>
      <p:sp>
        <p:nvSpPr>
          <p:cNvPr id="3" name="Content Placeholder 2"/>
          <p:cNvSpPr>
            <a:spLocks noGrp="1"/>
          </p:cNvSpPr>
          <p:nvPr>
            <p:ph idx="1"/>
          </p:nvPr>
        </p:nvSpPr>
        <p:spPr>
          <a:xfrm>
            <a:off x="48526" y="587141"/>
            <a:ext cx="12094947" cy="6270859"/>
          </a:xfrm>
          <a:solidFill>
            <a:schemeClr val="bg1"/>
          </a:solidFill>
        </p:spPr>
        <p:txBody>
          <a:bodyPr>
            <a:noAutofit/>
          </a:bodyPr>
          <a:lstStyle/>
          <a:p>
            <a:r>
              <a:rPr lang="en-AU" sz="1800" dirty="0"/>
              <a:t>In the following network, router R1 is connected with three networks with interfaces (m0, m1 and m2). Router R2 is connected with router R1, but it is far from R1. Corresponding interfaces of routers are mentioned in the following diagram. The IP addresses of networks are mentioned in the diagram. </a:t>
            </a:r>
            <a:endParaRPr lang="en-AU" sz="1800" dirty="0" smtClean="0"/>
          </a:p>
          <a:p>
            <a:endParaRPr lang="en-AU" sz="1800" dirty="0"/>
          </a:p>
          <a:p>
            <a:endParaRPr lang="en-AU" sz="1800" dirty="0" smtClean="0"/>
          </a:p>
          <a:p>
            <a:endParaRPr lang="en-AU" sz="1800" dirty="0"/>
          </a:p>
          <a:p>
            <a:endParaRPr lang="en-AU" sz="1800" dirty="0" smtClean="0"/>
          </a:p>
          <a:p>
            <a:endParaRPr lang="en-AU" sz="1800" dirty="0"/>
          </a:p>
          <a:p>
            <a:endParaRPr lang="en-AU" sz="1800" dirty="0" smtClean="0"/>
          </a:p>
          <a:p>
            <a:endParaRPr lang="en-AU" sz="1800" dirty="0" smtClean="0"/>
          </a:p>
          <a:p>
            <a:endParaRPr lang="en-AU" sz="1800" dirty="0"/>
          </a:p>
          <a:p>
            <a:pPr lvl="0"/>
            <a:r>
              <a:rPr lang="en-AU" sz="1800" dirty="0" smtClean="0"/>
              <a:t>A) Correctly </a:t>
            </a:r>
            <a:r>
              <a:rPr lang="en-AU" sz="1800" dirty="0"/>
              <a:t>write the forwarding tables of both routers R1 and R2. Your forwarding tables should have the columns: Network address/mask, next hop address and interfaces. R2 must include aggregated address in the forwarding table. </a:t>
            </a:r>
            <a:endParaRPr lang="en-AU" sz="1800" dirty="0" smtClean="0"/>
          </a:p>
          <a:p>
            <a:pPr lvl="0"/>
            <a:r>
              <a:rPr lang="en-AU" sz="1800" dirty="0" smtClean="0"/>
              <a:t>B) If </a:t>
            </a:r>
            <a:r>
              <a:rPr lang="en-AU" sz="1800" dirty="0"/>
              <a:t>a packet with destination address 140.24.7.200 arrives at router R1 from any networks (network-1, 2, or 3), mention the interface name of router R1 to which the packet will be delivered and explain your answer using the forwarding table of R1 in </a:t>
            </a:r>
            <a:r>
              <a:rPr lang="en-AU" sz="1800" dirty="0" smtClean="0"/>
              <a:t>(A).</a:t>
            </a:r>
            <a:r>
              <a:rPr lang="en-AU" sz="1800" dirty="0"/>
              <a:t>	      							</a:t>
            </a:r>
          </a:p>
          <a:p>
            <a:r>
              <a:rPr lang="en-AU" sz="1800" b="1" dirty="0" smtClean="0"/>
              <a:t>C) </a:t>
            </a:r>
            <a:r>
              <a:rPr lang="en-AU" sz="1800" dirty="0" smtClean="0"/>
              <a:t>Assume </a:t>
            </a:r>
            <a:r>
              <a:rPr lang="en-AU" sz="1800" dirty="0"/>
              <a:t>a packet arrives at router R2 with destination address 140.24.7.200. Explain how router R2 forwards this packet to the destination using your forwarding table in </a:t>
            </a:r>
            <a:r>
              <a:rPr lang="en-AU" sz="1800" dirty="0" smtClean="0"/>
              <a:t>(A). </a:t>
            </a:r>
            <a:r>
              <a:rPr lang="en-AU" sz="1800" dirty="0"/>
              <a:t>		   		</a:t>
            </a:r>
          </a:p>
          <a:p>
            <a:endParaRPr lang="en-AU" sz="1800" dirty="0"/>
          </a:p>
        </p:txBody>
      </p:sp>
      <p:sp>
        <p:nvSpPr>
          <p:cNvPr id="5" name="Slide Number Placeholder 4"/>
          <p:cNvSpPr>
            <a:spLocks noGrp="1"/>
          </p:cNvSpPr>
          <p:nvPr>
            <p:ph type="sldNum" sz="quarter" idx="12"/>
          </p:nvPr>
        </p:nvSpPr>
        <p:spPr/>
        <p:txBody>
          <a:bodyPr/>
          <a:lstStyle/>
          <a:p>
            <a:fld id="{C3501C34-4E04-4A50-AB5F-52F893F3A945}" type="slidenum">
              <a:rPr lang="en-AU" smtClean="0"/>
              <a:t>45</a:t>
            </a:fld>
            <a:endParaRPr lang="en-AU"/>
          </a:p>
        </p:txBody>
      </p:sp>
      <p:pic>
        <p:nvPicPr>
          <p:cNvPr id="8" name="Picture 7"/>
          <p:cNvPicPr>
            <a:picLocks noChangeAspect="1"/>
          </p:cNvPicPr>
          <p:nvPr/>
        </p:nvPicPr>
        <p:blipFill>
          <a:blip r:embed="rId2"/>
          <a:stretch>
            <a:fillRect/>
          </a:stretch>
        </p:blipFill>
        <p:spPr>
          <a:xfrm>
            <a:off x="703622" y="1665111"/>
            <a:ext cx="7906977" cy="2945389"/>
          </a:xfrm>
          <a:prstGeom prst="rect">
            <a:avLst/>
          </a:prstGeom>
        </p:spPr>
      </p:pic>
    </p:spTree>
    <p:extLst>
      <p:ext uri="{BB962C8B-B14F-4D97-AF65-F5344CB8AC3E}">
        <p14:creationId xmlns:p14="http://schemas.microsoft.com/office/powerpoint/2010/main" val="27762189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a:t>Chapter 22</a:t>
            </a:r>
          </a:p>
        </p:txBody>
      </p:sp>
      <p:sp>
        <p:nvSpPr>
          <p:cNvPr id="7" name="Text Placeholder 6"/>
          <p:cNvSpPr>
            <a:spLocks noGrp="1"/>
          </p:cNvSpPr>
          <p:nvPr>
            <p:ph type="body" idx="1"/>
          </p:nvPr>
        </p:nvSpPr>
        <p:spPr/>
        <p:txBody>
          <a:bodyPr/>
          <a:lstStyle/>
          <a:p>
            <a:r>
              <a:rPr lang="en-AU" dirty="0"/>
              <a:t>Next Generation IP</a:t>
            </a:r>
          </a:p>
        </p:txBody>
      </p:sp>
    </p:spTree>
    <p:extLst>
      <p:ext uri="{BB962C8B-B14F-4D97-AF65-F5344CB8AC3E}">
        <p14:creationId xmlns:p14="http://schemas.microsoft.com/office/powerpoint/2010/main" val="24851661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IPv6 Addressing</a:t>
            </a:r>
          </a:p>
        </p:txBody>
      </p:sp>
      <p:sp>
        <p:nvSpPr>
          <p:cNvPr id="3" name="Content Placeholder 2"/>
          <p:cNvSpPr>
            <a:spLocks noGrp="1"/>
          </p:cNvSpPr>
          <p:nvPr>
            <p:ph idx="1"/>
          </p:nvPr>
        </p:nvSpPr>
        <p:spPr/>
        <p:txBody>
          <a:bodyPr>
            <a:normAutofit/>
          </a:bodyPr>
          <a:lstStyle/>
          <a:p>
            <a:r>
              <a:rPr lang="en-AU" dirty="0"/>
              <a:t>As discussed before, IPv4 is running out of addresses</a:t>
            </a:r>
          </a:p>
          <a:p>
            <a:pPr lvl="1"/>
            <a:r>
              <a:rPr lang="en-AU" dirty="0"/>
              <a:t>Consider that IPv4 uses a 32-bit address (4,294,967,296 possible addresses)</a:t>
            </a:r>
          </a:p>
          <a:p>
            <a:pPr lvl="2"/>
            <a:r>
              <a:rPr lang="en-AU" dirty="0"/>
              <a:t>If it was a 33 bit address, we would have double the number of addresses</a:t>
            </a:r>
          </a:p>
          <a:p>
            <a:pPr lvl="2"/>
            <a:r>
              <a:rPr lang="en-AU" dirty="0"/>
              <a:t>If it was a 34 bit address, we would have four times the number of addresses</a:t>
            </a:r>
          </a:p>
          <a:p>
            <a:pPr lvl="2"/>
            <a:r>
              <a:rPr lang="en-AU" dirty="0"/>
              <a:t>…</a:t>
            </a:r>
          </a:p>
          <a:p>
            <a:pPr lvl="1"/>
            <a:r>
              <a:rPr lang="en-AU" dirty="0"/>
              <a:t>IPv6 uses a 128-bit address (</a:t>
            </a:r>
            <a:r>
              <a:rPr lang="en-AU" sz="1400" dirty="0"/>
              <a:t>340,282,366,920,938,463,463,374,607,431,768,211,456</a:t>
            </a:r>
            <a:r>
              <a:rPr lang="en-AU" dirty="0"/>
              <a:t> addresses)</a:t>
            </a:r>
          </a:p>
          <a:p>
            <a:pPr lvl="2"/>
            <a:r>
              <a:rPr lang="en-AU" dirty="0"/>
              <a:t>Double the number of IPv4 addresses, and keep going, until you have doubled the number of addresses 96 times!</a:t>
            </a:r>
          </a:p>
          <a:p>
            <a:pPr lvl="1"/>
            <a:r>
              <a:rPr lang="en-AU" dirty="0"/>
              <a:t>So just how big is this?</a:t>
            </a:r>
          </a:p>
          <a:p>
            <a:pPr lvl="2"/>
            <a:r>
              <a:rPr lang="en-AU" dirty="0"/>
              <a:t>If you distributed IP addresses equally across the earth’s surface, per square meter there will be approximately 667,000,000,000,000,000,000,000 IPv6 addresses</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47</a:t>
            </a:fld>
            <a:endParaRPr lang="en-AU"/>
          </a:p>
        </p:txBody>
      </p:sp>
    </p:spTree>
    <p:extLst>
      <p:ext uri="{BB962C8B-B14F-4D97-AF65-F5344CB8AC3E}">
        <p14:creationId xmlns:p14="http://schemas.microsoft.com/office/powerpoint/2010/main" val="5016640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IPv6 Addressing</a:t>
            </a:r>
          </a:p>
        </p:txBody>
      </p:sp>
      <p:sp>
        <p:nvSpPr>
          <p:cNvPr id="3" name="Content Placeholder 2"/>
          <p:cNvSpPr>
            <a:spLocks noGrp="1"/>
          </p:cNvSpPr>
          <p:nvPr>
            <p:ph idx="1"/>
          </p:nvPr>
        </p:nvSpPr>
        <p:spPr/>
        <p:txBody>
          <a:bodyPr>
            <a:normAutofit fontScale="92500" lnSpcReduction="20000"/>
          </a:bodyPr>
          <a:lstStyle/>
          <a:p>
            <a:r>
              <a:rPr lang="en-AU" dirty="0"/>
              <a:t>Like IPv4 addresses, IPv6 addresses are not written in binary</a:t>
            </a:r>
          </a:p>
          <a:p>
            <a:pPr lvl="1"/>
            <a:r>
              <a:rPr lang="en-AU" dirty="0"/>
              <a:t>IPv4 addresses use 8-bit decimal numbers (0-255) separated by full-stops</a:t>
            </a:r>
          </a:p>
          <a:p>
            <a:pPr lvl="1"/>
            <a:r>
              <a:rPr lang="en-AU" dirty="0"/>
              <a:t>IPv6 addresses use 16-bit hexadecimal numbers (0-FFFF) separated by colons</a:t>
            </a:r>
          </a:p>
          <a:p>
            <a:r>
              <a:rPr lang="en-AU" dirty="0"/>
              <a:t>Example IPv6 address:</a:t>
            </a:r>
          </a:p>
          <a:p>
            <a:pPr lvl="1"/>
            <a:r>
              <a:rPr lang="en-AU" dirty="0"/>
              <a:t>1234:5678:90AB:CDEF:1234:5678:90AB:CDEF</a:t>
            </a:r>
          </a:p>
          <a:p>
            <a:r>
              <a:rPr lang="en-AU" dirty="0"/>
              <a:t>IPv6 addresses often have long sequences of zeroes, so it is possible to abbreviate a single sequence of 0s using two colons, e.g.,</a:t>
            </a:r>
          </a:p>
          <a:p>
            <a:pPr lvl="1"/>
            <a:r>
              <a:rPr lang="en-AU" dirty="0"/>
              <a:t>1234:0:0:0:0:0:0:1 </a:t>
            </a:r>
            <a:r>
              <a:rPr lang="en-AU" dirty="0">
                <a:sym typeface="Wingdings" panose="05000000000000000000" pitchFamily="2" charset="2"/>
              </a:rPr>
              <a:t> 1234::1</a:t>
            </a:r>
          </a:p>
          <a:p>
            <a:pPr lvl="1"/>
            <a:r>
              <a:rPr lang="en-AU" dirty="0">
                <a:sym typeface="Wingdings" panose="05000000000000000000" pitchFamily="2" charset="2"/>
              </a:rPr>
              <a:t>1234:0:0:0:1:0:0:2  1234::1:0:0:2 OR 1234:0:0:0:1::2</a:t>
            </a:r>
          </a:p>
          <a:p>
            <a:pPr lvl="2"/>
            <a:r>
              <a:rPr lang="en-AU" dirty="0">
                <a:sym typeface="Wingdings" panose="05000000000000000000" pitchFamily="2" charset="2"/>
              </a:rPr>
              <a:t>Note that you can’t abbreviate both sequences of 0s, e.g., 1234::1::2 is invalid</a:t>
            </a:r>
          </a:p>
          <a:p>
            <a:r>
              <a:rPr lang="en-AU" dirty="0"/>
              <a:t>Subnet masks are also relevant to IPv6, however only CIDR notation is used, e.g., FE80::1/64</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48</a:t>
            </a:fld>
            <a:endParaRPr lang="en-AU"/>
          </a:p>
        </p:txBody>
      </p:sp>
    </p:spTree>
    <p:extLst>
      <p:ext uri="{BB962C8B-B14F-4D97-AF65-F5344CB8AC3E}">
        <p14:creationId xmlns:p14="http://schemas.microsoft.com/office/powerpoint/2010/main" val="3850195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IPv6 Addressing</a:t>
            </a:r>
          </a:p>
        </p:txBody>
      </p:sp>
      <p:sp>
        <p:nvSpPr>
          <p:cNvPr id="3" name="Content Placeholder 2"/>
          <p:cNvSpPr>
            <a:spLocks noGrp="1"/>
          </p:cNvSpPr>
          <p:nvPr>
            <p:ph idx="1"/>
          </p:nvPr>
        </p:nvSpPr>
        <p:spPr/>
        <p:txBody>
          <a:bodyPr/>
          <a:lstStyle/>
          <a:p>
            <a:r>
              <a:rPr lang="en-AU" dirty="0"/>
              <a:t>IPv6 also defines three types of addresses:</a:t>
            </a:r>
          </a:p>
          <a:p>
            <a:pPr lvl="1"/>
            <a:r>
              <a:rPr lang="en-AU" dirty="0"/>
              <a:t>Unicast addresses, as discussed in earlier weeks</a:t>
            </a:r>
          </a:p>
          <a:p>
            <a:pPr lvl="2"/>
            <a:r>
              <a:rPr lang="en-AU" dirty="0"/>
              <a:t>Sent to a single device/host</a:t>
            </a:r>
          </a:p>
          <a:p>
            <a:pPr lvl="1"/>
            <a:r>
              <a:rPr lang="en-AU" dirty="0"/>
              <a:t>Multicast addresses, as discussed in earlier weeks</a:t>
            </a:r>
          </a:p>
          <a:p>
            <a:pPr lvl="2"/>
            <a:r>
              <a:rPr lang="en-AU" dirty="0"/>
              <a:t>Sent to </a:t>
            </a:r>
            <a:r>
              <a:rPr lang="en-AU" u="sng" dirty="0"/>
              <a:t>multiple</a:t>
            </a:r>
            <a:r>
              <a:rPr lang="en-AU" dirty="0"/>
              <a:t> devices/hosts</a:t>
            </a:r>
          </a:p>
          <a:p>
            <a:pPr lvl="2"/>
            <a:r>
              <a:rPr lang="en-AU" dirty="0"/>
              <a:t>Broadcast addresses, as discussed in earlier weeks, are a special case of multicast</a:t>
            </a:r>
          </a:p>
          <a:p>
            <a:pPr lvl="1"/>
            <a:r>
              <a:rPr lang="en-AU" i="1" u="sng" dirty="0" err="1"/>
              <a:t>Anycast</a:t>
            </a:r>
            <a:r>
              <a:rPr lang="en-AU" i="1" u="sng" dirty="0"/>
              <a:t> addresses</a:t>
            </a:r>
            <a:r>
              <a:rPr lang="en-AU" dirty="0"/>
              <a:t> – these are new!</a:t>
            </a:r>
          </a:p>
          <a:p>
            <a:pPr lvl="2"/>
            <a:r>
              <a:rPr lang="en-AU" dirty="0"/>
              <a:t>Defines a group of hosts that share an address</a:t>
            </a:r>
          </a:p>
          <a:p>
            <a:pPr lvl="2"/>
            <a:r>
              <a:rPr lang="en-AU" dirty="0"/>
              <a:t>A packet with an </a:t>
            </a:r>
            <a:r>
              <a:rPr lang="en-AU" dirty="0" err="1"/>
              <a:t>anycast</a:t>
            </a:r>
            <a:r>
              <a:rPr lang="en-AU" dirty="0"/>
              <a:t> address for the destination will be delivered to </a:t>
            </a:r>
            <a:r>
              <a:rPr lang="en-AU" u="sng" dirty="0"/>
              <a:t>only one</a:t>
            </a:r>
            <a:r>
              <a:rPr lang="en-AU" dirty="0"/>
              <a:t> </a:t>
            </a:r>
            <a:r>
              <a:rPr lang="en-AU" dirty="0" smtClean="0"/>
              <a:t>host of the group</a:t>
            </a:r>
            <a:endParaRPr lang="en-AU" dirty="0"/>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49</a:t>
            </a:fld>
            <a:endParaRPr lang="en-AU"/>
          </a:p>
        </p:txBody>
      </p:sp>
    </p:spTree>
    <p:extLst>
      <p:ext uri="{BB962C8B-B14F-4D97-AF65-F5344CB8AC3E}">
        <p14:creationId xmlns:p14="http://schemas.microsoft.com/office/powerpoint/2010/main" val="1214849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Introduction</a:t>
            </a:r>
          </a:p>
        </p:txBody>
      </p:sp>
      <p:sp>
        <p:nvSpPr>
          <p:cNvPr id="3" name="Content Placeholder 2"/>
          <p:cNvSpPr>
            <a:spLocks noGrp="1"/>
          </p:cNvSpPr>
          <p:nvPr>
            <p:ph idx="1"/>
          </p:nvPr>
        </p:nvSpPr>
        <p:spPr/>
        <p:txBody>
          <a:bodyPr/>
          <a:lstStyle/>
          <a:p>
            <a:r>
              <a:rPr lang="en-AU" dirty="0" smtClean="0"/>
              <a:t>Two main routing algorithms</a:t>
            </a:r>
          </a:p>
          <a:p>
            <a:r>
              <a:rPr lang="en-AU" dirty="0" smtClean="0"/>
              <a:t>Distance vector routing</a:t>
            </a:r>
          </a:p>
          <a:p>
            <a:r>
              <a:rPr lang="en-AU" dirty="0" smtClean="0"/>
              <a:t>Link-state routing </a:t>
            </a:r>
            <a:endParaRPr lang="en-AU" dirty="0"/>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5</a:t>
            </a:fld>
            <a:endParaRPr lang="en-AU"/>
          </a:p>
        </p:txBody>
      </p:sp>
    </p:spTree>
    <p:extLst>
      <p:ext uri="{BB962C8B-B14F-4D97-AF65-F5344CB8AC3E}">
        <p14:creationId xmlns:p14="http://schemas.microsoft.com/office/powerpoint/2010/main" val="28893388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IPv6 Addressing</a:t>
            </a:r>
          </a:p>
        </p:txBody>
      </p:sp>
      <p:sp>
        <p:nvSpPr>
          <p:cNvPr id="3" name="Content Placeholder 2"/>
          <p:cNvSpPr>
            <a:spLocks noGrp="1"/>
          </p:cNvSpPr>
          <p:nvPr>
            <p:ph idx="1"/>
          </p:nvPr>
        </p:nvSpPr>
        <p:spPr/>
        <p:txBody>
          <a:bodyPr>
            <a:normAutofit fontScale="85000" lnSpcReduction="10000"/>
          </a:bodyPr>
          <a:lstStyle/>
          <a:p>
            <a:r>
              <a:rPr lang="en-AU" dirty="0"/>
              <a:t>As for IPv4, parts of the IPv6 address space are allocated for different purposes:</a:t>
            </a:r>
          </a:p>
          <a:p>
            <a:endParaRPr lang="en-AU" dirty="0"/>
          </a:p>
          <a:p>
            <a:endParaRPr lang="en-AU" dirty="0"/>
          </a:p>
          <a:p>
            <a:endParaRPr lang="en-AU" dirty="0"/>
          </a:p>
          <a:p>
            <a:endParaRPr lang="en-AU" dirty="0"/>
          </a:p>
          <a:p>
            <a:r>
              <a:rPr lang="en-AU" dirty="0"/>
              <a:t>This accounts for less than 15% of the total address space!</a:t>
            </a:r>
          </a:p>
          <a:p>
            <a:r>
              <a:rPr lang="en-AU" dirty="0"/>
              <a:t>Like IPv4, the global unicast pool is gradually being allocated to organisations and individuals</a:t>
            </a:r>
          </a:p>
          <a:p>
            <a:pPr lvl="1"/>
            <a:r>
              <a:rPr lang="en-AU" dirty="0"/>
              <a:t>All IPv6 addresses starting with binary 001 are global unicast addresses, so 2</a:t>
            </a:r>
            <a:r>
              <a:rPr lang="en-AU" baseline="30000" dirty="0"/>
              <a:t>125</a:t>
            </a:r>
            <a:r>
              <a:rPr lang="en-AU" dirty="0"/>
              <a:t> addresses are available for allocation!</a:t>
            </a:r>
          </a:p>
          <a:p>
            <a:pPr lvl="1"/>
            <a:r>
              <a:rPr lang="en-AU" dirty="0"/>
              <a:t>If these addresses run out (unlikely for a very long time), further allocations can be made</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50</a:t>
            </a:fld>
            <a:endParaRPr lang="en-AU"/>
          </a:p>
        </p:txBody>
      </p:sp>
      <p:grpSp>
        <p:nvGrpSpPr>
          <p:cNvPr id="10" name="Group 9"/>
          <p:cNvGrpSpPr/>
          <p:nvPr/>
        </p:nvGrpSpPr>
        <p:grpSpPr>
          <a:xfrm>
            <a:off x="2199261" y="2309737"/>
            <a:ext cx="7791045" cy="1779476"/>
            <a:chOff x="1235413" y="2976663"/>
            <a:chExt cx="8746787" cy="1997768"/>
          </a:xfrm>
        </p:grpSpPr>
        <p:sp>
          <p:nvSpPr>
            <p:cNvPr id="9" name="Rectangle 8"/>
            <p:cNvSpPr/>
            <p:nvPr/>
          </p:nvSpPr>
          <p:spPr>
            <a:xfrm>
              <a:off x="1235413" y="2976663"/>
              <a:ext cx="8746787" cy="1997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 name="Group 1"/>
            <p:cNvGrpSpPr>
              <a:grpSpLocks/>
            </p:cNvGrpSpPr>
            <p:nvPr/>
          </p:nvGrpSpPr>
          <p:grpSpPr bwMode="auto">
            <a:xfrm>
              <a:off x="1406525" y="3028156"/>
              <a:ext cx="8575675" cy="1946275"/>
              <a:chOff x="339090" y="2286000"/>
              <a:chExt cx="8576310" cy="1946910"/>
            </a:xfrm>
          </p:grpSpPr>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090" y="2286000"/>
                <a:ext cx="8576310" cy="194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7"/>
              <p:cNvSpPr>
                <a:spLocks noChangeArrowheads="1"/>
              </p:cNvSpPr>
              <p:nvPr/>
            </p:nvSpPr>
            <p:spPr bwMode="auto">
              <a:xfrm>
                <a:off x="461141" y="2362201"/>
                <a:ext cx="8149459" cy="173736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grpSp>
    </p:spTree>
    <p:extLst>
      <p:ext uri="{BB962C8B-B14F-4D97-AF65-F5344CB8AC3E}">
        <p14:creationId xmlns:p14="http://schemas.microsoft.com/office/powerpoint/2010/main" val="8376722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86" y="21517"/>
            <a:ext cx="12161714" cy="486196"/>
          </a:xfrm>
          <a:solidFill>
            <a:schemeClr val="bg1"/>
          </a:solidFill>
        </p:spPr>
        <p:txBody>
          <a:bodyPr>
            <a:normAutofit fontScale="90000"/>
          </a:bodyPr>
          <a:lstStyle/>
          <a:p>
            <a:r>
              <a:rPr lang="en-AU" dirty="0"/>
              <a:t>IPv6 </a:t>
            </a:r>
            <a:r>
              <a:rPr lang="en-AU" dirty="0" smtClean="0"/>
              <a:t>Addressing(Global </a:t>
            </a:r>
            <a:r>
              <a:rPr lang="en-AU" dirty="0"/>
              <a:t>unicast address </a:t>
            </a:r>
            <a:r>
              <a:rPr lang="en-AU" dirty="0" smtClean="0"/>
              <a:t>)</a:t>
            </a:r>
            <a:endParaRPr lang="en-AU" dirty="0"/>
          </a:p>
        </p:txBody>
      </p:sp>
      <p:sp>
        <p:nvSpPr>
          <p:cNvPr id="3" name="Content Placeholder 2"/>
          <p:cNvSpPr>
            <a:spLocks noGrp="1"/>
          </p:cNvSpPr>
          <p:nvPr>
            <p:ph idx="1"/>
          </p:nvPr>
        </p:nvSpPr>
        <p:spPr>
          <a:xfrm>
            <a:off x="30286" y="485825"/>
            <a:ext cx="10515600" cy="4807140"/>
          </a:xfrm>
          <a:solidFill>
            <a:schemeClr val="bg1"/>
          </a:solidFill>
        </p:spPr>
        <p:txBody>
          <a:bodyPr>
            <a:normAutofit/>
          </a:bodyPr>
          <a:lstStyle/>
          <a:p>
            <a:r>
              <a:rPr lang="en-AU" sz="2400" dirty="0"/>
              <a:t>The global unicast address is usually divided according to the following pattern:</a:t>
            </a:r>
          </a:p>
          <a:p>
            <a:pPr lvl="1"/>
            <a:r>
              <a:rPr lang="en-AU" sz="2000" dirty="0"/>
              <a:t>The interface identifier </a:t>
            </a:r>
            <a:r>
              <a:rPr lang="en-AU" sz="2000" dirty="0" smtClean="0"/>
              <a:t>is</a:t>
            </a:r>
            <a:br>
              <a:rPr lang="en-AU" sz="2000" dirty="0" smtClean="0"/>
            </a:br>
            <a:r>
              <a:rPr lang="en-AU" sz="2000" dirty="0" smtClean="0"/>
              <a:t>mapped using </a:t>
            </a:r>
          </a:p>
          <a:p>
            <a:pPr lvl="1"/>
            <a:r>
              <a:rPr lang="en-AU" sz="2000" dirty="0" smtClean="0"/>
              <a:t>Extended Unique Identifier (EUI)-64</a:t>
            </a:r>
          </a:p>
          <a:p>
            <a:pPr lvl="1"/>
            <a:r>
              <a:rPr lang="en-AU" sz="2000" dirty="0" smtClean="0"/>
              <a:t>For an Ethernet address, the value</a:t>
            </a:r>
            <a:br>
              <a:rPr lang="en-AU" sz="2000" dirty="0" smtClean="0"/>
            </a:br>
            <a:r>
              <a:rPr lang="en-AU" sz="2000" dirty="0" smtClean="0"/>
              <a:t>0xFFFE (1111111111111110) is</a:t>
            </a:r>
            <a:br>
              <a:rPr lang="en-AU" sz="2000" dirty="0" smtClean="0"/>
            </a:br>
            <a:r>
              <a:rPr lang="en-AU" sz="2000" dirty="0" smtClean="0"/>
              <a:t>is inserted into the middle of the</a:t>
            </a:r>
            <a:br>
              <a:rPr lang="en-AU" sz="2000" dirty="0" smtClean="0"/>
            </a:br>
            <a:r>
              <a:rPr lang="en-AU" sz="2000" dirty="0" smtClean="0"/>
              <a:t>MAC address</a:t>
            </a:r>
          </a:p>
          <a:p>
            <a:pPr lvl="1"/>
            <a:r>
              <a:rPr lang="en-AU" sz="2000" dirty="0" smtClean="0"/>
              <a:t>Map local to global (0 to 1)</a:t>
            </a:r>
          </a:p>
          <a:p>
            <a:pPr lvl="1"/>
            <a:r>
              <a:rPr lang="en-AU" sz="2000" dirty="0" smtClean="0"/>
              <a:t>n=48, m=16, q=64, </a:t>
            </a:r>
            <a:endParaRPr lang="en-AU" sz="2000" dirty="0" smtClean="0"/>
          </a:p>
          <a:p>
            <a:pPr lvl="1"/>
            <a:r>
              <a:rPr lang="en-AU" sz="2000" dirty="0" smtClean="0"/>
              <a:t>3 bit reserved (001), </a:t>
            </a:r>
          </a:p>
          <a:p>
            <a:pPr lvl="1"/>
            <a:r>
              <a:rPr lang="en-AU" sz="2000" dirty="0" smtClean="0"/>
              <a:t>48-3=45, </a:t>
            </a:r>
            <a:r>
              <a:rPr lang="en-AU" sz="2000" dirty="0" smtClean="0"/>
              <a:t>2</a:t>
            </a:r>
            <a:r>
              <a:rPr lang="en-AU" sz="2000" baseline="30000" dirty="0" smtClean="0"/>
              <a:t>45</a:t>
            </a:r>
            <a:r>
              <a:rPr lang="en-AU" sz="2000" dirty="0" smtClean="0"/>
              <a:t>= private </a:t>
            </a:r>
            <a:r>
              <a:rPr lang="en-AU" sz="2000" dirty="0" smtClean="0"/>
              <a:t>organization</a:t>
            </a:r>
            <a:endParaRPr lang="en-AU" sz="2000" dirty="0" smtClean="0"/>
          </a:p>
          <a:p>
            <a:pPr lvl="1"/>
            <a:endParaRPr lang="en-AU" sz="2400" dirty="0"/>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51</a:t>
            </a:fld>
            <a:endParaRPr lang="en-AU"/>
          </a:p>
        </p:txBody>
      </p:sp>
      <p:grpSp>
        <p:nvGrpSpPr>
          <p:cNvPr id="14" name="Group 13"/>
          <p:cNvGrpSpPr/>
          <p:nvPr/>
        </p:nvGrpSpPr>
        <p:grpSpPr>
          <a:xfrm>
            <a:off x="4783756" y="1068484"/>
            <a:ext cx="7408244" cy="3455347"/>
            <a:chOff x="369651" y="953310"/>
            <a:chExt cx="8229600" cy="5505855"/>
          </a:xfrm>
        </p:grpSpPr>
        <p:sp>
          <p:nvSpPr>
            <p:cNvPr id="12" name="Rectangle 11"/>
            <p:cNvSpPr/>
            <p:nvPr/>
          </p:nvSpPr>
          <p:spPr>
            <a:xfrm>
              <a:off x="369651" y="953310"/>
              <a:ext cx="8229600" cy="5505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200400"/>
              <a:ext cx="5980113"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863" y="990600"/>
              <a:ext cx="8110537"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025" y="2535238"/>
              <a:ext cx="10922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7400" y="2532063"/>
              <a:ext cx="1508125"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52800" y="2535238"/>
              <a:ext cx="3227388"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0"/>
          <p:cNvPicPr>
            <a:picLocks noChangeAspect="1"/>
          </p:cNvPicPr>
          <p:nvPr/>
        </p:nvPicPr>
        <p:blipFill>
          <a:blip r:embed="rId8"/>
          <a:stretch>
            <a:fillRect/>
          </a:stretch>
        </p:blipFill>
        <p:spPr>
          <a:xfrm>
            <a:off x="30287" y="4495266"/>
            <a:ext cx="12161714" cy="2362733"/>
          </a:xfrm>
          <a:prstGeom prst="rect">
            <a:avLst/>
          </a:prstGeom>
        </p:spPr>
      </p:pic>
    </p:spTree>
    <p:extLst>
      <p:ext uri="{BB962C8B-B14F-4D97-AF65-F5344CB8AC3E}">
        <p14:creationId xmlns:p14="http://schemas.microsoft.com/office/powerpoint/2010/main" val="32097092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423686"/>
            <a:ext cx="10354519" cy="46877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60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22.</a:t>
            </a:r>
            <a:fld id="{1BAD8B5D-39E6-4C34-B39F-77169D3748AF}" type="slidenum">
              <a:rPr lang="en-US" altLang="en-US" sz="1200" i="0">
                <a:latin typeface="Arial" panose="020B0604020202020204" pitchFamily="34" charset="0"/>
              </a:rPr>
              <a:pPr/>
              <a:t>52</a:t>
            </a:fld>
            <a:endParaRPr lang="en-US" altLang="en-US" sz="1200" i="0">
              <a:latin typeface="Arial" panose="020B0604020202020204" pitchFamily="34" charset="0"/>
            </a:endParaRPr>
          </a:p>
        </p:txBody>
      </p:sp>
      <p:sp>
        <p:nvSpPr>
          <p:cNvPr id="25603" name="Rectangle 14"/>
          <p:cNvSpPr>
            <a:spLocks noChangeArrowheads="1"/>
          </p:cNvSpPr>
          <p:nvPr/>
        </p:nvSpPr>
        <p:spPr bwMode="auto">
          <a:xfrm>
            <a:off x="1676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22.2:  </a:t>
            </a:r>
            <a:r>
              <a:rPr lang="en-US" altLang="en-US" sz="2000">
                <a:latin typeface="Times-BoldItalic"/>
              </a:rPr>
              <a:t>Mapping for EUI-64</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2133600"/>
            <a:ext cx="817403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864100"/>
            <a:ext cx="8301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048001"/>
            <a:ext cx="228600"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0575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345" y="1127655"/>
            <a:ext cx="10504990" cy="4838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the value</a:t>
            </a:r>
            <a:br>
              <a:rPr lang="en-AU"/>
            </a:br>
            <a:r>
              <a:rPr lang="en-AU"/>
              <a:t>0xFFFE (1111111111111110)</a:t>
            </a:r>
            <a:endParaRPr lang="en-AU"/>
          </a:p>
        </p:txBody>
      </p:sp>
      <p:sp>
        <p:nvSpPr>
          <p:cNvPr id="2765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1200" i="0">
                <a:latin typeface="Arial" panose="020B0604020202020204" pitchFamily="34" charset="0"/>
              </a:rPr>
              <a:t>22.</a:t>
            </a:r>
            <a:fld id="{4E1AF658-BF32-4F9A-8B26-D06EC883F171}" type="slidenum">
              <a:rPr lang="en-US" altLang="en-US" sz="1200" i="0">
                <a:latin typeface="Arial" panose="020B0604020202020204" pitchFamily="34" charset="0"/>
              </a:rPr>
              <a:pPr/>
              <a:t>53</a:t>
            </a:fld>
            <a:endParaRPr lang="en-US" altLang="en-US" sz="1200" i="0">
              <a:latin typeface="Arial" panose="020B0604020202020204" pitchFamily="34" charset="0"/>
            </a:endParaRPr>
          </a:p>
        </p:txBody>
      </p:sp>
      <p:sp>
        <p:nvSpPr>
          <p:cNvPr id="27651" name="Rectangle 14"/>
          <p:cNvSpPr>
            <a:spLocks noChangeArrowheads="1"/>
          </p:cNvSpPr>
          <p:nvPr/>
        </p:nvSpPr>
        <p:spPr bwMode="auto">
          <a:xfrm>
            <a:off x="1676400" y="133350"/>
            <a:ext cx="8153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altLang="en-US" sz="2000">
                <a:solidFill>
                  <a:srgbClr val="FF0000"/>
                </a:solidFill>
                <a:latin typeface="Times-BoldItalic"/>
              </a:rPr>
              <a:t>Figure 22.3:  </a:t>
            </a:r>
            <a:r>
              <a:rPr lang="en-US" altLang="en-US" sz="2000">
                <a:latin typeface="Times-BoldItalic"/>
              </a:rPr>
              <a:t>Mapping for Ethernet MAC</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44651"/>
            <a:ext cx="70739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343400"/>
            <a:ext cx="8567738"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566988"/>
            <a:ext cx="36830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2566988"/>
            <a:ext cx="1905000"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981200" y="5240084"/>
            <a:ext cx="7162800" cy="369332"/>
          </a:xfrm>
          <a:prstGeom prst="rect">
            <a:avLst/>
          </a:prstGeom>
        </p:spPr>
        <p:txBody>
          <a:bodyPr wrap="square">
            <a:spAutoFit/>
          </a:bodyPr>
          <a:lstStyle/>
          <a:p>
            <a:r>
              <a:rPr lang="en-AU" dirty="0" smtClean="0"/>
              <a:t>The hex value FFFE =                                   (</a:t>
            </a:r>
            <a:r>
              <a:rPr lang="en-AU" dirty="0"/>
              <a:t>1111111111111110) </a:t>
            </a:r>
          </a:p>
        </p:txBody>
      </p:sp>
    </p:spTree>
    <p:extLst>
      <p:ext uri="{BB962C8B-B14F-4D97-AF65-F5344CB8AC3E}">
        <p14:creationId xmlns:p14="http://schemas.microsoft.com/office/powerpoint/2010/main" val="38437450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516" y="507541"/>
            <a:ext cx="11879484" cy="63352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035" name="Text Box 20"/>
          <p:cNvSpPr txBox="1">
            <a:spLocks noChangeArrowheads="1"/>
          </p:cNvSpPr>
          <p:nvPr/>
        </p:nvSpPr>
        <p:spPr bwMode="auto">
          <a:xfrm>
            <a:off x="1600200" y="696914"/>
            <a:ext cx="88392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dirty="0">
                <a:latin typeface="Times New Roman" panose="02020603050405020304" pitchFamily="18" charset="0"/>
                <a:cs typeface="Times New Roman" panose="02020603050405020304" pitchFamily="18" charset="0"/>
              </a:rPr>
              <a:t>Using the format </a:t>
            </a:r>
            <a:r>
              <a:rPr lang="en-US" altLang="en-US" sz="2800" b="0" i="0" dirty="0" smtClean="0">
                <a:latin typeface="Times New Roman" panose="02020603050405020304" pitchFamily="18" charset="0"/>
                <a:cs typeface="Times New Roman" panose="02020603050405020304" pitchFamily="18" charset="0"/>
              </a:rPr>
              <a:t>defined </a:t>
            </a:r>
            <a:r>
              <a:rPr lang="en-US" altLang="en-US" sz="2800" b="0" i="0" dirty="0">
                <a:latin typeface="Times New Roman" panose="02020603050405020304" pitchFamily="18" charset="0"/>
                <a:cs typeface="Times New Roman" panose="02020603050405020304" pitchFamily="18" charset="0"/>
              </a:rPr>
              <a:t>for Ethernet addresses, find the interface identifier if the Ethernet physical address is </a:t>
            </a:r>
            <a:br>
              <a:rPr lang="en-US" altLang="en-US" sz="2800" b="0" i="0" dirty="0">
                <a:latin typeface="Times New Roman" panose="02020603050405020304" pitchFamily="18" charset="0"/>
                <a:cs typeface="Times New Roman" panose="02020603050405020304" pitchFamily="18" charset="0"/>
              </a:rPr>
            </a:br>
            <a:r>
              <a:rPr lang="en-US" altLang="en-US" sz="2800" b="0" i="0" dirty="0">
                <a:latin typeface="Times New Roman" panose="02020603050405020304" pitchFamily="18" charset="0"/>
                <a:cs typeface="Times New Roman" panose="02020603050405020304" pitchFamily="18" charset="0"/>
              </a:rPr>
              <a:t>(F5-A9-23-14-7A-D2)</a:t>
            </a:r>
            <a:r>
              <a:rPr lang="en-US" altLang="en-US" sz="2800" b="0" i="0" baseline="-25000" dirty="0">
                <a:latin typeface="Times New Roman" panose="02020603050405020304" pitchFamily="18" charset="0"/>
                <a:cs typeface="Times New Roman" panose="02020603050405020304" pitchFamily="18" charset="0"/>
              </a:rPr>
              <a:t>16</a:t>
            </a:r>
            <a:r>
              <a:rPr lang="en-US" altLang="en-US" sz="2800" b="0" i="0" dirty="0" smtClean="0">
                <a:latin typeface="Times New Roman" panose="02020603050405020304" pitchFamily="18" charset="0"/>
                <a:cs typeface="Times New Roman" panose="02020603050405020304" pitchFamily="18" charset="0"/>
              </a:rPr>
              <a:t>. 4 bit each hex number, total 4x12=48 bit mac address.</a:t>
            </a:r>
            <a:endParaRPr lang="en-US" altLang="en-US" sz="2800" b="0" i="0" dirty="0">
              <a:latin typeface="Times New Roman" panose="02020603050405020304" pitchFamily="18" charset="0"/>
              <a:cs typeface="Times New Roman" panose="02020603050405020304" pitchFamily="18" charset="0"/>
            </a:endParaRPr>
          </a:p>
        </p:txBody>
      </p:sp>
      <p:grpSp>
        <p:nvGrpSpPr>
          <p:cNvPr id="44036" name="Group 23"/>
          <p:cNvGrpSpPr>
            <a:grpSpLocks/>
          </p:cNvGrpSpPr>
          <p:nvPr/>
        </p:nvGrpSpPr>
        <p:grpSpPr bwMode="auto">
          <a:xfrm>
            <a:off x="1524000" y="0"/>
            <a:ext cx="9144000" cy="609600"/>
            <a:chOff x="0" y="2448"/>
            <a:chExt cx="5760" cy="384"/>
          </a:xfrm>
        </p:grpSpPr>
        <p:sp>
          <p:nvSpPr>
            <p:cNvPr id="44038"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898" cy="233"/>
            </a:xfrm>
            <a:prstGeom prst="rect">
              <a:avLst/>
            </a:prstGeom>
            <a:solidFill>
              <a:srgbClr val="2CB843"/>
            </a:solidFill>
            <a:ln w="9525">
              <a:solidFill>
                <a:srgbClr val="00CC00"/>
              </a:solidFill>
              <a:miter lim="800000"/>
              <a:headEnd/>
              <a:tailEnd/>
            </a:ln>
            <a:effectLst/>
            <a:extLst/>
          </p:spPr>
          <p:txBody>
            <a:bodyPr wrap="none">
              <a:spAutoFit/>
            </a:bodyPr>
            <a:lstStyle/>
            <a:p>
              <a:pPr eaLnBrk="0" hangingPunct="0">
                <a:defRPr/>
              </a:pPr>
              <a:r>
                <a:rPr lang="en-US" dirty="0">
                  <a:solidFill>
                    <a:schemeClr val="bg1"/>
                  </a:solidFill>
                  <a:latin typeface="+mj-lt"/>
                  <a:ea typeface="Adobe Gothic Std B" pitchFamily="34" charset="-128"/>
                </a:rPr>
                <a:t>Example 22.3</a:t>
              </a:r>
            </a:p>
          </p:txBody>
        </p:sp>
      </p:grpSp>
      <p:sp>
        <p:nvSpPr>
          <p:cNvPr id="44037" name="Text Box 20"/>
          <p:cNvSpPr txBox="1">
            <a:spLocks noChangeArrowheads="1"/>
          </p:cNvSpPr>
          <p:nvPr/>
        </p:nvSpPr>
        <p:spPr bwMode="auto">
          <a:xfrm>
            <a:off x="406400" y="2600110"/>
            <a:ext cx="11785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i="0" dirty="0" smtClean="0">
                <a:solidFill>
                  <a:srgbClr val="FF0000"/>
                </a:solidFill>
                <a:latin typeface="Times New Roman" panose="02020603050405020304" pitchFamily="18" charset="0"/>
                <a:cs typeface="Times New Roman" panose="02020603050405020304" pitchFamily="18" charset="0"/>
              </a:rPr>
              <a:t>Solution</a:t>
            </a:r>
          </a:p>
          <a:p>
            <a:pPr algn="just"/>
            <a:r>
              <a:rPr lang="en-US" altLang="en-US" sz="2400" i="0" dirty="0" smtClean="0">
                <a:solidFill>
                  <a:srgbClr val="FF0000"/>
                </a:solidFill>
                <a:latin typeface="Times New Roman" panose="02020603050405020304" pitchFamily="18" charset="0"/>
                <a:cs typeface="Times New Roman" panose="02020603050405020304" pitchFamily="18" charset="0"/>
              </a:rPr>
              <a:t>At first determine first two octets from the left.</a:t>
            </a:r>
          </a:p>
          <a:p>
            <a:pPr algn="just"/>
            <a:r>
              <a:rPr lang="en-US" altLang="en-US" sz="2400" b="0" i="0" dirty="0">
                <a:latin typeface="Times New Roman" panose="02020603050405020304" pitchFamily="18" charset="0"/>
                <a:cs typeface="Times New Roman" panose="02020603050405020304" pitchFamily="18" charset="0"/>
              </a:rPr>
              <a:t>Consider each 4 bit as a </a:t>
            </a:r>
            <a:r>
              <a:rPr lang="en-US" altLang="en-US" sz="2400" b="0" i="0" dirty="0" smtClean="0">
                <a:latin typeface="Times New Roman" panose="02020603050405020304" pitchFamily="18" charset="0"/>
                <a:cs typeface="Times New Roman" panose="02020603050405020304" pitchFamily="18" charset="0"/>
              </a:rPr>
              <a:t>group, first (4 bit from left): 1111=F</a:t>
            </a:r>
          </a:p>
          <a:p>
            <a:pPr algn="just"/>
            <a:r>
              <a:rPr lang="en-US" altLang="en-US" sz="2400" b="0" i="0" dirty="0" smtClean="0">
                <a:latin typeface="Times New Roman" panose="02020603050405020304" pitchFamily="18" charset="0"/>
                <a:cs typeface="Times New Roman" panose="02020603050405020304" pitchFamily="18" charset="0"/>
              </a:rPr>
              <a:t>Second (4 bit) 0101=5, </a:t>
            </a:r>
            <a:r>
              <a:rPr lang="en-US" altLang="en-US" sz="2400" b="0" i="0" dirty="0" smtClean="0">
                <a:latin typeface="Times New Roman" panose="02020603050405020304" pitchFamily="18" charset="0"/>
                <a:cs typeface="Times New Roman" panose="02020603050405020304" pitchFamily="18" charset="0"/>
              </a:rPr>
              <a:t>Then first 8-bit=11110101.</a:t>
            </a:r>
            <a:endParaRPr lang="en-US" altLang="en-US" sz="2400" b="0" i="0" dirty="0" smtClean="0">
              <a:latin typeface="Times New Roman" panose="02020603050405020304" pitchFamily="18" charset="0"/>
              <a:cs typeface="Times New Roman" panose="02020603050405020304" pitchFamily="18" charset="0"/>
            </a:endParaRPr>
          </a:p>
          <a:p>
            <a:pPr algn="just"/>
            <a:r>
              <a:rPr lang="en-US" altLang="en-US" sz="2400" b="0" i="0" dirty="0">
                <a:latin typeface="Times New Roman" panose="02020603050405020304" pitchFamily="18" charset="0"/>
                <a:cs typeface="Times New Roman" panose="02020603050405020304" pitchFamily="18" charset="0"/>
              </a:rPr>
              <a:t>We only need to change the seventh bit of the first octet from 0 to 1,</a:t>
            </a:r>
          </a:p>
          <a:p>
            <a:pPr algn="just"/>
            <a:r>
              <a:rPr lang="en-US" altLang="en-US" sz="2400" b="0" i="0" dirty="0" smtClean="0">
                <a:latin typeface="Times New Roman" panose="02020603050405020304" pitchFamily="18" charset="0"/>
                <a:cs typeface="Times New Roman" panose="02020603050405020304" pitchFamily="18" charset="0"/>
              </a:rPr>
              <a:t>change 2</a:t>
            </a:r>
            <a:r>
              <a:rPr lang="en-US" altLang="en-US" sz="2400" b="0" i="0" baseline="30000" dirty="0" smtClean="0">
                <a:latin typeface="Times New Roman" panose="02020603050405020304" pitchFamily="18" charset="0"/>
                <a:cs typeface="Times New Roman" panose="02020603050405020304" pitchFamily="18" charset="0"/>
              </a:rPr>
              <a:t>nd</a:t>
            </a:r>
            <a:r>
              <a:rPr lang="en-US" altLang="en-US" sz="2400" b="0" i="0" dirty="0" smtClean="0">
                <a:latin typeface="Times New Roman" panose="02020603050405020304" pitchFamily="18" charset="0"/>
                <a:cs typeface="Times New Roman" panose="02020603050405020304" pitchFamily="18" charset="0"/>
              </a:rPr>
              <a:t> bit  from right to 1. </a:t>
            </a:r>
            <a:r>
              <a:rPr lang="en-US" altLang="en-US" sz="2400" b="0" i="0" dirty="0" smtClean="0">
                <a:latin typeface="Times New Roman" panose="02020603050405020304" pitchFamily="18" charset="0"/>
                <a:cs typeface="Times New Roman" panose="02020603050405020304" pitchFamily="18" charset="0"/>
              </a:rPr>
              <a:t>this </a:t>
            </a:r>
            <a:r>
              <a:rPr lang="en-US" altLang="en-US" sz="2400" b="0" i="0" dirty="0" smtClean="0">
                <a:latin typeface="Times New Roman" panose="02020603050405020304" pitchFamily="18" charset="0"/>
                <a:cs typeface="Times New Roman" panose="02020603050405020304" pitchFamily="18" charset="0"/>
              </a:rPr>
              <a:t>will be 0111=7, </a:t>
            </a:r>
            <a:endParaRPr lang="en-US" altLang="en-US" sz="2400" b="0" i="0" dirty="0" smtClean="0">
              <a:latin typeface="Times New Roman" panose="02020603050405020304" pitchFamily="18" charset="0"/>
              <a:cs typeface="Times New Roman" panose="02020603050405020304" pitchFamily="18" charset="0"/>
            </a:endParaRPr>
          </a:p>
          <a:p>
            <a:pPr algn="just"/>
            <a:r>
              <a:rPr lang="en-US" altLang="en-US" sz="2400" b="0" i="0" dirty="0" smtClean="0">
                <a:latin typeface="Times New Roman" panose="02020603050405020304" pitchFamily="18" charset="0"/>
                <a:cs typeface="Times New Roman" panose="02020603050405020304" pitchFamily="18" charset="0"/>
              </a:rPr>
              <a:t>The octet result is =11110111.</a:t>
            </a:r>
            <a:endParaRPr lang="en-US" altLang="en-US" sz="2400" b="0" i="0" dirty="0">
              <a:latin typeface="Times New Roman" panose="02020603050405020304" pitchFamily="18" charset="0"/>
              <a:cs typeface="Times New Roman" panose="02020603050405020304" pitchFamily="18" charset="0"/>
            </a:endParaRPr>
          </a:p>
          <a:p>
            <a:pPr algn="just"/>
            <a:r>
              <a:rPr lang="en-US" altLang="en-US" sz="2400" b="0" i="0" dirty="0" smtClean="0">
                <a:latin typeface="Times New Roman" panose="02020603050405020304" pitchFamily="18" charset="0"/>
                <a:cs typeface="Times New Roman" panose="02020603050405020304" pitchFamily="18" charset="0"/>
              </a:rPr>
              <a:t>so </a:t>
            </a:r>
            <a:r>
              <a:rPr lang="en-US" altLang="en-US" sz="2400" b="0" i="0" dirty="0" smtClean="0">
                <a:latin typeface="Times New Roman" panose="02020603050405020304" pitchFamily="18" charset="0"/>
                <a:cs typeface="Times New Roman" panose="02020603050405020304" pitchFamily="18" charset="0"/>
              </a:rPr>
              <a:t>first octet in new EUI address: F7</a:t>
            </a:r>
          </a:p>
          <a:p>
            <a:pPr algn="just"/>
            <a:r>
              <a:rPr lang="en-US" altLang="en-US" sz="2400" b="0" i="0" dirty="0" smtClean="0">
                <a:solidFill>
                  <a:srgbClr val="FF0000"/>
                </a:solidFill>
                <a:latin typeface="Times New Roman" panose="02020603050405020304" pitchFamily="18" charset="0"/>
                <a:cs typeface="Times New Roman" panose="02020603050405020304" pitchFamily="18" charset="0"/>
              </a:rPr>
              <a:t>Insert </a:t>
            </a:r>
            <a:r>
              <a:rPr lang="en-US" altLang="en-US" sz="2400" b="0" i="0" dirty="0">
                <a:solidFill>
                  <a:srgbClr val="FF0000"/>
                </a:solidFill>
                <a:latin typeface="Times New Roman" panose="02020603050405020304" pitchFamily="18" charset="0"/>
                <a:cs typeface="Times New Roman" panose="02020603050405020304" pitchFamily="18" charset="0"/>
              </a:rPr>
              <a:t>two octets FFFE</a:t>
            </a:r>
            <a:r>
              <a:rPr lang="en-US" altLang="en-US" sz="2400" b="0" i="0" baseline="-25000" dirty="0">
                <a:solidFill>
                  <a:srgbClr val="FF0000"/>
                </a:solidFill>
                <a:latin typeface="Times New Roman" panose="02020603050405020304" pitchFamily="18" charset="0"/>
                <a:cs typeface="Times New Roman" panose="02020603050405020304" pitchFamily="18" charset="0"/>
              </a:rPr>
              <a:t>16</a:t>
            </a:r>
            <a:r>
              <a:rPr lang="en-US" altLang="en-US" sz="2400" b="0" i="0" dirty="0">
                <a:solidFill>
                  <a:srgbClr val="FF0000"/>
                </a:solidFill>
                <a:latin typeface="Times New Roman" panose="02020603050405020304" pitchFamily="18" charset="0"/>
                <a:cs typeface="Times New Roman" panose="02020603050405020304" pitchFamily="18" charset="0"/>
              </a:rPr>
              <a:t> </a:t>
            </a:r>
            <a:r>
              <a:rPr lang="en-US" altLang="en-US" sz="2400" b="0" i="0" dirty="0">
                <a:latin typeface="Times New Roman" panose="02020603050405020304" pitchFamily="18" charset="0"/>
                <a:cs typeface="Times New Roman" panose="02020603050405020304" pitchFamily="18" charset="0"/>
              </a:rPr>
              <a:t>and change the format to colon hex notation. The result is F7A9:23FF:FE14:7AD2 in colon hex.</a:t>
            </a:r>
          </a:p>
        </p:txBody>
      </p:sp>
      <p:sp>
        <p:nvSpPr>
          <p:cNvPr id="44041" name="Slide Number Placeholder 1"/>
          <p:cNvSpPr txBox="1">
            <a:spLocks noGrp="1"/>
          </p:cNvSpPr>
          <p:nvPr/>
        </p:nvSpPr>
        <p:spPr bwMode="auto">
          <a:xfrm>
            <a:off x="1524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22.</a:t>
            </a:r>
            <a:fld id="{CE7BBE36-006D-4D3C-8E1B-71FF9A5DFF28}" type="slidenum">
              <a:rPr lang="en-US" altLang="en-US" sz="1200" i="0">
                <a:latin typeface="Arial" panose="020B0604020202020204" pitchFamily="34" charset="0"/>
              </a:rPr>
              <a:pPr eaLnBrk="1" hangingPunct="1"/>
              <a:t>54</a:t>
            </a:fld>
            <a:endParaRPr lang="en-US" altLang="en-US" sz="1200" i="0">
              <a:latin typeface="Arial" panose="020B0604020202020204" pitchFamily="34" charset="0"/>
            </a:endParaRPr>
          </a:p>
        </p:txBody>
      </p:sp>
    </p:spTree>
    <p:extLst>
      <p:ext uri="{BB962C8B-B14F-4D97-AF65-F5344CB8AC3E}">
        <p14:creationId xmlns:p14="http://schemas.microsoft.com/office/powerpoint/2010/main" val="10381580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4010" y="597057"/>
            <a:ext cx="11483039" cy="53166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698" name="Text Box 20"/>
          <p:cNvSpPr txBox="1">
            <a:spLocks noChangeArrowheads="1"/>
          </p:cNvSpPr>
          <p:nvPr/>
        </p:nvSpPr>
        <p:spPr bwMode="auto">
          <a:xfrm>
            <a:off x="848810" y="634784"/>
            <a:ext cx="8839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000" b="0" i="0" dirty="0">
                <a:latin typeface="Times New Roman" panose="02020603050405020304" pitchFamily="18" charset="0"/>
                <a:cs typeface="Times New Roman" panose="02020603050405020304" pitchFamily="18" charset="0"/>
              </a:rPr>
              <a:t>An organization is assigned the block 2000:1456:2474/48. What is the CIDR notation for the blocks in the first and second subnets in this organization?</a:t>
            </a:r>
          </a:p>
        </p:txBody>
      </p:sp>
      <p:sp>
        <p:nvSpPr>
          <p:cNvPr id="29700" name="Text Box 20"/>
          <p:cNvSpPr txBox="1">
            <a:spLocks noChangeArrowheads="1"/>
          </p:cNvSpPr>
          <p:nvPr/>
        </p:nvSpPr>
        <p:spPr bwMode="auto">
          <a:xfrm>
            <a:off x="848810" y="1580329"/>
            <a:ext cx="1031762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i="0" dirty="0" smtClean="0">
                <a:solidFill>
                  <a:srgbClr val="FF0000"/>
                </a:solidFill>
                <a:latin typeface="Times New Roman" panose="02020603050405020304" pitchFamily="18" charset="0"/>
                <a:cs typeface="Times New Roman" panose="02020603050405020304" pitchFamily="18" charset="0"/>
              </a:rPr>
              <a:t>Solution</a:t>
            </a:r>
          </a:p>
          <a:p>
            <a:pPr algn="just"/>
            <a:r>
              <a:rPr lang="en-US" altLang="en-US" sz="2400" i="0" dirty="0" smtClean="0">
                <a:solidFill>
                  <a:srgbClr val="FF0000"/>
                </a:solidFill>
                <a:latin typeface="Times New Roman" panose="02020603050405020304" pitchFamily="18" charset="0"/>
                <a:cs typeface="Times New Roman" panose="02020603050405020304" pitchFamily="18" charset="0"/>
              </a:rPr>
              <a:t>Here </a:t>
            </a:r>
            <a:r>
              <a:rPr lang="en-US" altLang="en-US" sz="2400" b="0" i="0" dirty="0" smtClean="0">
                <a:latin typeface="Times New Roman" panose="02020603050405020304" pitchFamily="18" charset="0"/>
                <a:cs typeface="Times New Roman" panose="02020603050405020304" pitchFamily="18" charset="0"/>
              </a:rPr>
              <a:t>2000:1456:2474=Global prefix, defines the </a:t>
            </a:r>
            <a:r>
              <a:rPr lang="en-US" altLang="en-US" sz="2400" b="0" i="0" dirty="0" smtClean="0">
                <a:latin typeface="Times New Roman" panose="02020603050405020304" pitchFamily="18" charset="0"/>
                <a:cs typeface="Times New Roman" panose="02020603050405020304" pitchFamily="18" charset="0"/>
              </a:rPr>
              <a:t>site, hex number, each hex number 4 bit, 4x12=48 bit global prefix.</a:t>
            </a:r>
            <a:endParaRPr lang="en-US" altLang="en-US" sz="2400" i="0" dirty="0">
              <a:solidFill>
                <a:srgbClr val="FF0000"/>
              </a:solidFill>
              <a:latin typeface="Times New Roman" panose="02020603050405020304" pitchFamily="18" charset="0"/>
              <a:cs typeface="Times New Roman" panose="02020603050405020304" pitchFamily="18" charset="0"/>
            </a:endParaRPr>
          </a:p>
          <a:p>
            <a:pPr algn="just"/>
            <a:r>
              <a:rPr lang="en-US" altLang="en-US" sz="2400" b="0" i="0" dirty="0">
                <a:latin typeface="Times New Roman" panose="02020603050405020304" pitchFamily="18" charset="0"/>
                <a:cs typeface="Times New Roman" panose="02020603050405020304" pitchFamily="18" charset="0"/>
              </a:rPr>
              <a:t>Theoretically, the first and second subnets should use the blocks with subnet </a:t>
            </a:r>
            <a:r>
              <a:rPr lang="en-US" altLang="en-US" sz="2400" b="0" i="0" dirty="0" smtClean="0">
                <a:latin typeface="Times New Roman" panose="02020603050405020304" pitchFamily="18" charset="0"/>
                <a:cs typeface="Times New Roman" panose="02020603050405020304" pitchFamily="18" charset="0"/>
              </a:rPr>
              <a:t>identifiers 0001</a:t>
            </a:r>
            <a:r>
              <a:rPr lang="en-US" altLang="en-US" sz="2400" b="0" i="0" baseline="-25000" dirty="0" smtClean="0">
                <a:latin typeface="Times New Roman" panose="02020603050405020304" pitchFamily="18" charset="0"/>
                <a:cs typeface="Times New Roman" panose="02020603050405020304" pitchFamily="18" charset="0"/>
              </a:rPr>
              <a:t>16(m bit)</a:t>
            </a:r>
            <a:r>
              <a:rPr lang="en-US" altLang="en-US" sz="2400" b="0" i="0" dirty="0" smtClean="0">
                <a:latin typeface="Times New Roman" panose="02020603050405020304" pitchFamily="18" charset="0"/>
                <a:cs typeface="Times New Roman" panose="02020603050405020304" pitchFamily="18" charset="0"/>
              </a:rPr>
              <a:t> </a:t>
            </a:r>
            <a:r>
              <a:rPr lang="en-US" altLang="en-US" sz="2400" b="0" i="0" dirty="0">
                <a:latin typeface="Times New Roman" panose="02020603050405020304" pitchFamily="18" charset="0"/>
                <a:cs typeface="Times New Roman" panose="02020603050405020304" pitchFamily="18" charset="0"/>
              </a:rPr>
              <a:t>and </a:t>
            </a:r>
            <a:r>
              <a:rPr lang="en-US" altLang="en-US" sz="2400" b="0" i="0" dirty="0" smtClean="0">
                <a:latin typeface="Times New Roman" panose="02020603050405020304" pitchFamily="18" charset="0"/>
                <a:cs typeface="Times New Roman" panose="02020603050405020304" pitchFamily="18" charset="0"/>
              </a:rPr>
              <a:t>0002</a:t>
            </a:r>
            <a:r>
              <a:rPr lang="en-US" altLang="en-US" sz="2400" b="0" i="0" baseline="-25000" dirty="0" smtClean="0">
                <a:latin typeface="Times New Roman" panose="02020603050405020304" pitchFamily="18" charset="0"/>
                <a:cs typeface="Times New Roman" panose="02020603050405020304" pitchFamily="18" charset="0"/>
              </a:rPr>
              <a:t>16(m bit</a:t>
            </a:r>
            <a:r>
              <a:rPr lang="en-US" altLang="en-US" sz="2400" b="0" i="0" baseline="-25000" dirty="0" smtClean="0">
                <a:latin typeface="Times New Roman" panose="02020603050405020304" pitchFamily="18" charset="0"/>
                <a:cs typeface="Times New Roman" panose="02020603050405020304" pitchFamily="18" charset="0"/>
              </a:rPr>
              <a:t>)</a:t>
            </a:r>
            <a:r>
              <a:rPr lang="en-US" altLang="en-US" sz="2400" b="0" i="0" dirty="0" smtClean="0">
                <a:latin typeface="Times New Roman" panose="02020603050405020304" pitchFamily="18" charset="0"/>
                <a:cs typeface="Times New Roman" panose="02020603050405020304" pitchFamily="18" charset="0"/>
              </a:rPr>
              <a:t>.</a:t>
            </a:r>
          </a:p>
          <a:p>
            <a:pPr algn="just"/>
            <a:endParaRPr lang="en-US" altLang="en-US" sz="2400" b="0" i="0" dirty="0">
              <a:latin typeface="Times New Roman" panose="02020603050405020304" pitchFamily="18" charset="0"/>
              <a:cs typeface="Times New Roman" panose="02020603050405020304" pitchFamily="18" charset="0"/>
            </a:endParaRPr>
          </a:p>
          <a:p>
            <a:pPr algn="just"/>
            <a:r>
              <a:rPr lang="en-US" altLang="en-US" sz="2400" b="0" i="0" dirty="0" smtClean="0">
                <a:latin typeface="Times New Roman" panose="02020603050405020304" pitchFamily="18" charset="0"/>
                <a:cs typeface="Times New Roman" panose="02020603050405020304" pitchFamily="18" charset="0"/>
              </a:rPr>
              <a:t> </a:t>
            </a:r>
            <a:r>
              <a:rPr lang="en-US" altLang="en-US" sz="2400" b="0" i="0" dirty="0">
                <a:latin typeface="Times New Roman" panose="02020603050405020304" pitchFamily="18" charset="0"/>
                <a:cs typeface="Times New Roman" panose="02020603050405020304" pitchFamily="18" charset="0"/>
              </a:rPr>
              <a:t>This means that the blocks are </a:t>
            </a:r>
            <a:r>
              <a:rPr lang="en-US" altLang="en-US" sz="2400" b="0" i="0" dirty="0" smtClean="0">
                <a:latin typeface="Times New Roman" panose="02020603050405020304" pitchFamily="18" charset="0"/>
                <a:cs typeface="Times New Roman" panose="02020603050405020304" pitchFamily="18" charset="0"/>
              </a:rPr>
              <a:t>2000:1456:2474:0001/64 </a:t>
            </a:r>
            <a:r>
              <a:rPr lang="en-US" altLang="en-US" sz="2400" b="0" i="0" dirty="0">
                <a:latin typeface="Times New Roman" panose="02020603050405020304" pitchFamily="18" charset="0"/>
                <a:cs typeface="Times New Roman" panose="02020603050405020304" pitchFamily="18" charset="0"/>
              </a:rPr>
              <a:t>and </a:t>
            </a:r>
            <a:r>
              <a:rPr lang="en-US" altLang="en-US" sz="2400" b="0" i="0" dirty="0" smtClean="0">
                <a:latin typeface="Times New Roman" panose="02020603050405020304" pitchFamily="18" charset="0"/>
                <a:cs typeface="Times New Roman" panose="02020603050405020304" pitchFamily="18" charset="0"/>
              </a:rPr>
              <a:t>2000:1456:2474:0002/64 </a:t>
            </a:r>
            <a:r>
              <a:rPr lang="en-US" altLang="en-US" sz="2400" b="0" i="0" dirty="0" smtClean="0">
                <a:latin typeface="Times New Roman" panose="02020603050405020304" pitchFamily="18" charset="0"/>
                <a:cs typeface="Times New Roman" panose="02020603050405020304" pitchFamily="18" charset="0"/>
              </a:rPr>
              <a:t>(</a:t>
            </a:r>
            <a:r>
              <a:rPr lang="en-US" altLang="en-US" sz="2400" b="0" i="0" dirty="0" err="1" smtClean="0">
                <a:latin typeface="Times New Roman" panose="02020603050405020304" pitchFamily="18" charset="0"/>
                <a:cs typeface="Times New Roman" panose="02020603050405020304" pitchFamily="18" charset="0"/>
              </a:rPr>
              <a:t>m+n</a:t>
            </a:r>
            <a:r>
              <a:rPr lang="en-US" altLang="en-US" sz="2400" b="0" i="0" dirty="0" smtClean="0">
                <a:latin typeface="Times New Roman" panose="02020603050405020304" pitchFamily="18" charset="0"/>
                <a:cs typeface="Times New Roman" panose="02020603050405020304" pitchFamily="18" charset="0"/>
              </a:rPr>
              <a:t>=64).</a:t>
            </a:r>
            <a:endParaRPr lang="en-US" altLang="en-US" sz="2400" b="0" i="0" dirty="0">
              <a:latin typeface="Times New Roman" panose="02020603050405020304" pitchFamily="18" charset="0"/>
              <a:cs typeface="Times New Roman" panose="02020603050405020304" pitchFamily="18" charset="0"/>
            </a:endParaRPr>
          </a:p>
        </p:txBody>
      </p:sp>
      <p:sp>
        <p:nvSpPr>
          <p:cNvPr id="29701" name="Slide Number Placeholder 1"/>
          <p:cNvSpPr txBox="1">
            <a:spLocks noGrp="1"/>
          </p:cNvSpPr>
          <p:nvPr/>
        </p:nvSpPr>
        <p:spPr bwMode="auto">
          <a:xfrm>
            <a:off x="1524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22.</a:t>
            </a:r>
            <a:fld id="{3A501B02-DFDD-47ED-A05C-0773B8630ADF}" type="slidenum">
              <a:rPr lang="en-US" altLang="en-US" sz="1200" i="0">
                <a:latin typeface="Arial" panose="020B0604020202020204" pitchFamily="34" charset="0"/>
              </a:rPr>
              <a:pPr eaLnBrk="1" hangingPunct="1"/>
              <a:t>55</a:t>
            </a:fld>
            <a:endParaRPr lang="en-US" altLang="en-US" sz="1200" i="0">
              <a:latin typeface="Arial" panose="020B0604020202020204" pitchFamily="34" charset="0"/>
            </a:endParaRPr>
          </a:p>
        </p:txBody>
      </p:sp>
      <p:grpSp>
        <p:nvGrpSpPr>
          <p:cNvPr id="9" name="Group 23"/>
          <p:cNvGrpSpPr>
            <a:grpSpLocks/>
          </p:cNvGrpSpPr>
          <p:nvPr/>
        </p:nvGrpSpPr>
        <p:grpSpPr bwMode="auto">
          <a:xfrm>
            <a:off x="544010" y="0"/>
            <a:ext cx="9144000" cy="609600"/>
            <a:chOff x="0" y="2448"/>
            <a:chExt cx="5760" cy="384"/>
          </a:xfrm>
        </p:grpSpPr>
        <p:sp>
          <p:nvSpPr>
            <p:cNvPr id="10"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a:defRPr sz="3200" b="1" i="1">
                  <a:solidFill>
                    <a:schemeClr val="tx1"/>
                  </a:solidFill>
                  <a:latin typeface="Baby Kruffy"/>
                </a:defRPr>
              </a:lvl1pPr>
              <a:lvl2pPr marL="742950" indent="-285750">
                <a:defRPr sz="3200" b="1" i="1">
                  <a:solidFill>
                    <a:schemeClr val="tx1"/>
                  </a:solidFill>
                  <a:latin typeface="Baby Kruffy"/>
                </a:defRPr>
              </a:lvl2pPr>
              <a:lvl3pPr marL="1143000" indent="-228600">
                <a:defRPr sz="3200" b="1" i="1">
                  <a:solidFill>
                    <a:schemeClr val="tx1"/>
                  </a:solidFill>
                  <a:latin typeface="Baby Kruffy"/>
                </a:defRPr>
              </a:lvl3pPr>
              <a:lvl4pPr marL="1600200" indent="-228600">
                <a:defRPr sz="3200" b="1" i="1">
                  <a:solidFill>
                    <a:schemeClr val="tx1"/>
                  </a:solidFill>
                  <a:latin typeface="Baby Kruffy"/>
                </a:defRPr>
              </a:lvl4pPr>
              <a:lvl5pPr marL="2057400" indent="-22860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11" name="Text Box 15"/>
            <p:cNvSpPr txBox="1">
              <a:spLocks noChangeArrowheads="1"/>
            </p:cNvSpPr>
            <p:nvPr/>
          </p:nvSpPr>
          <p:spPr bwMode="auto">
            <a:xfrm>
              <a:off x="0" y="2448"/>
              <a:ext cx="1866" cy="371"/>
            </a:xfrm>
            <a:prstGeom prst="rect">
              <a:avLst/>
            </a:prstGeom>
            <a:solidFill>
              <a:srgbClr val="2CB843"/>
            </a:solidFill>
            <a:ln w="9525">
              <a:solidFill>
                <a:srgbClr val="00CC00"/>
              </a:solidFill>
              <a:miter lim="800000"/>
              <a:headEnd/>
              <a:tailEnd/>
            </a:ln>
            <a:effectLst/>
            <a:extLst/>
          </p:spPr>
          <p:txBody>
            <a:bodyPr wrap="none">
              <a:spAutoFit/>
            </a:bodyPr>
            <a:lstStyle/>
            <a:p>
              <a:pPr>
                <a:defRPr/>
              </a:pPr>
              <a:r>
                <a:rPr lang="en-US" dirty="0">
                  <a:solidFill>
                    <a:schemeClr val="bg1"/>
                  </a:solidFill>
                  <a:latin typeface="+mj-lt"/>
                  <a:ea typeface="Adobe Gothic Std B" pitchFamily="34" charset="-128"/>
                </a:rPr>
                <a:t>Example 22.1</a:t>
              </a:r>
            </a:p>
          </p:txBody>
        </p:sp>
      </p:grpSp>
      <p:pic>
        <p:nvPicPr>
          <p:cNvPr id="3" name="Picture 2"/>
          <p:cNvPicPr>
            <a:picLocks noChangeAspect="1"/>
          </p:cNvPicPr>
          <p:nvPr/>
        </p:nvPicPr>
        <p:blipFill>
          <a:blip r:embed="rId3"/>
          <a:stretch>
            <a:fillRect/>
          </a:stretch>
        </p:blipFill>
        <p:spPr>
          <a:xfrm>
            <a:off x="1405161" y="4925269"/>
            <a:ext cx="5229225" cy="933450"/>
          </a:xfrm>
          <a:prstGeom prst="rect">
            <a:avLst/>
          </a:prstGeom>
        </p:spPr>
      </p:pic>
      <p:sp>
        <p:nvSpPr>
          <p:cNvPr id="4" name="Rectangle 3"/>
          <p:cNvSpPr/>
          <p:nvPr/>
        </p:nvSpPr>
        <p:spPr>
          <a:xfrm>
            <a:off x="6634386" y="5098018"/>
            <a:ext cx="5307607" cy="646331"/>
          </a:xfrm>
          <a:prstGeom prst="rect">
            <a:avLst/>
          </a:prstGeom>
        </p:spPr>
        <p:txBody>
          <a:bodyPr wrap="none">
            <a:spAutoFit/>
          </a:bodyPr>
          <a:lstStyle/>
          <a:p>
            <a:r>
              <a:rPr lang="en-AU" dirty="0" smtClean="0"/>
              <a:t>n=48=site, global prefix, m=16=subnet, q=64=interface</a:t>
            </a:r>
          </a:p>
          <a:p>
            <a:r>
              <a:rPr lang="en-AU" dirty="0" smtClean="0"/>
              <a:t>identifier</a:t>
            </a:r>
            <a:endParaRPr lang="en-AU" dirty="0"/>
          </a:p>
        </p:txBody>
      </p:sp>
    </p:spTree>
    <p:extLst>
      <p:ext uri="{BB962C8B-B14F-4D97-AF65-F5344CB8AC3E}">
        <p14:creationId xmlns:p14="http://schemas.microsoft.com/office/powerpoint/2010/main" val="6263940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12371293" cy="5791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083" name="Text Box 20"/>
          <p:cNvSpPr txBox="1">
            <a:spLocks noChangeArrowheads="1"/>
          </p:cNvSpPr>
          <p:nvPr/>
        </p:nvSpPr>
        <p:spPr bwMode="auto">
          <a:xfrm>
            <a:off x="1600200" y="696914"/>
            <a:ext cx="8839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800" b="0" i="0" dirty="0">
                <a:latin typeface="Times New Roman" panose="02020603050405020304" pitchFamily="18" charset="0"/>
                <a:cs typeface="Times New Roman" panose="02020603050405020304" pitchFamily="18" charset="0"/>
              </a:rPr>
              <a:t>An organization is assigned the block 2000:1456:2474/48. What is the IPv6 address of an interface in the third subnet if the IEEE physical address of the computer is</a:t>
            </a:r>
          </a:p>
          <a:p>
            <a:pPr algn="just"/>
            <a:r>
              <a:rPr lang="en-US" altLang="en-US" sz="2800" b="0" i="0" dirty="0">
                <a:latin typeface="Times New Roman" panose="02020603050405020304" pitchFamily="18" charset="0"/>
                <a:cs typeface="Times New Roman" panose="02020603050405020304" pitchFamily="18" charset="0"/>
              </a:rPr>
              <a:t> (F5-A9-23-14-7A-D2)</a:t>
            </a:r>
            <a:r>
              <a:rPr lang="en-US" altLang="en-US" sz="2800" b="0" i="0" baseline="-25000" dirty="0">
                <a:latin typeface="Times New Roman" panose="02020603050405020304" pitchFamily="18" charset="0"/>
                <a:cs typeface="Times New Roman" panose="02020603050405020304" pitchFamily="18" charset="0"/>
              </a:rPr>
              <a:t>16</a:t>
            </a:r>
            <a:r>
              <a:rPr lang="en-US" altLang="en-US" sz="2800" b="0" i="0" dirty="0">
                <a:latin typeface="Times New Roman" panose="02020603050405020304" pitchFamily="18" charset="0"/>
                <a:cs typeface="Times New Roman" panose="02020603050405020304" pitchFamily="18" charset="0"/>
              </a:rPr>
              <a:t>?</a:t>
            </a:r>
          </a:p>
        </p:txBody>
      </p:sp>
      <p:grpSp>
        <p:nvGrpSpPr>
          <p:cNvPr id="46084" name="Group 23"/>
          <p:cNvGrpSpPr>
            <a:grpSpLocks/>
          </p:cNvGrpSpPr>
          <p:nvPr/>
        </p:nvGrpSpPr>
        <p:grpSpPr bwMode="auto">
          <a:xfrm>
            <a:off x="1524000" y="0"/>
            <a:ext cx="9144000" cy="609600"/>
            <a:chOff x="0" y="2448"/>
            <a:chExt cx="5760" cy="384"/>
          </a:xfrm>
        </p:grpSpPr>
        <p:sp>
          <p:nvSpPr>
            <p:cNvPr id="46087"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898" cy="233"/>
            </a:xfrm>
            <a:prstGeom prst="rect">
              <a:avLst/>
            </a:prstGeom>
            <a:solidFill>
              <a:srgbClr val="2CB843"/>
            </a:solidFill>
            <a:ln w="9525">
              <a:solidFill>
                <a:srgbClr val="00CC00"/>
              </a:solidFill>
              <a:miter lim="800000"/>
              <a:headEnd/>
              <a:tailEnd/>
            </a:ln>
            <a:effectLst/>
            <a:extLst/>
          </p:spPr>
          <p:txBody>
            <a:bodyPr wrap="none">
              <a:spAutoFit/>
            </a:bodyPr>
            <a:lstStyle/>
            <a:p>
              <a:pPr eaLnBrk="0" hangingPunct="0">
                <a:defRPr/>
              </a:pPr>
              <a:r>
                <a:rPr lang="en-US" dirty="0">
                  <a:solidFill>
                    <a:schemeClr val="bg1"/>
                  </a:solidFill>
                  <a:latin typeface="+mj-lt"/>
                  <a:ea typeface="Adobe Gothic Std B" pitchFamily="34" charset="-128"/>
                </a:rPr>
                <a:t>Example 22.4</a:t>
              </a:r>
            </a:p>
          </p:txBody>
        </p:sp>
      </p:grpSp>
      <p:sp>
        <p:nvSpPr>
          <p:cNvPr id="46085" name="Text Box 20"/>
          <p:cNvSpPr txBox="1">
            <a:spLocks noChangeArrowheads="1"/>
          </p:cNvSpPr>
          <p:nvPr/>
        </p:nvSpPr>
        <p:spPr bwMode="auto">
          <a:xfrm>
            <a:off x="202601" y="2584453"/>
            <a:ext cx="1189975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400" i="0" dirty="0" smtClean="0">
                <a:solidFill>
                  <a:srgbClr val="FF0000"/>
                </a:solidFill>
                <a:latin typeface="Times New Roman" panose="02020603050405020304" pitchFamily="18" charset="0"/>
                <a:cs typeface="Times New Roman" panose="02020603050405020304" pitchFamily="18" charset="0"/>
              </a:rPr>
              <a:t>Solution</a:t>
            </a:r>
          </a:p>
          <a:p>
            <a:pPr algn="just"/>
            <a:r>
              <a:rPr lang="en-US" altLang="en-US" sz="2400" i="0" dirty="0" smtClean="0">
                <a:solidFill>
                  <a:srgbClr val="FF0000"/>
                </a:solidFill>
                <a:latin typeface="Times New Roman" panose="02020603050405020304" pitchFamily="18" charset="0"/>
                <a:cs typeface="Times New Roman" panose="02020603050405020304" pitchFamily="18" charset="0"/>
              </a:rPr>
              <a:t>From example 22.3, interface identifier of </a:t>
            </a:r>
            <a:r>
              <a:rPr lang="en-US" altLang="en-US" sz="2400" b="0" i="0" dirty="0">
                <a:latin typeface="Times New Roman" panose="02020603050405020304" pitchFamily="18" charset="0"/>
                <a:cs typeface="Times New Roman" panose="02020603050405020304" pitchFamily="18" charset="0"/>
              </a:rPr>
              <a:t> (</a:t>
            </a:r>
            <a:r>
              <a:rPr lang="en-US" altLang="en-US" sz="2400" b="0" i="0" dirty="0" smtClean="0">
                <a:latin typeface="Times New Roman" panose="02020603050405020304" pitchFamily="18" charset="0"/>
                <a:cs typeface="Times New Roman" panose="02020603050405020304" pitchFamily="18" charset="0"/>
              </a:rPr>
              <a:t>F5-A9-23-14-7A-D2)</a:t>
            </a:r>
            <a:r>
              <a:rPr lang="en-US" altLang="en-US" sz="2400" b="0" i="0" baseline="-25000" dirty="0" smtClean="0">
                <a:latin typeface="Times New Roman" panose="02020603050405020304" pitchFamily="18" charset="0"/>
                <a:cs typeface="Times New Roman" panose="02020603050405020304" pitchFamily="18" charset="0"/>
              </a:rPr>
              <a:t>16 </a:t>
            </a:r>
            <a:r>
              <a:rPr lang="en-US" altLang="en-US" sz="2400" b="0" i="0" dirty="0" smtClean="0">
                <a:latin typeface="Times New Roman" panose="02020603050405020304" pitchFamily="18" charset="0"/>
                <a:cs typeface="Times New Roman" panose="02020603050405020304" pitchFamily="18" charset="0"/>
              </a:rPr>
              <a:t>=F7A9:23FF:FE14:7AD2</a:t>
            </a:r>
            <a:endParaRPr lang="en-US" altLang="en-US" sz="2400" i="0" dirty="0">
              <a:solidFill>
                <a:srgbClr val="FF0000"/>
              </a:solidFill>
              <a:latin typeface="Times New Roman" panose="02020603050405020304" pitchFamily="18" charset="0"/>
              <a:cs typeface="Times New Roman" panose="02020603050405020304" pitchFamily="18" charset="0"/>
            </a:endParaRPr>
          </a:p>
          <a:p>
            <a:pPr algn="just"/>
            <a:r>
              <a:rPr lang="en-US" altLang="en-US" sz="2400" b="0" i="0" dirty="0">
                <a:latin typeface="Times New Roman" panose="02020603050405020304" pitchFamily="18" charset="0"/>
                <a:cs typeface="Times New Roman" panose="02020603050405020304" pitchFamily="18" charset="0"/>
              </a:rPr>
              <a:t>The interface identifier for this interface is F7A9:23FF:FE14:7AD2 (see Example 22.3). If we append this identifier to the global prefix and the subnet identifier, we get:</a:t>
            </a:r>
          </a:p>
        </p:txBody>
      </p:sp>
      <p:pic>
        <p:nvPicPr>
          <p:cNvPr id="460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6" y="5257800"/>
            <a:ext cx="60864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Slide Number Placeholder 1"/>
          <p:cNvSpPr txBox="1">
            <a:spLocks noGrp="1"/>
          </p:cNvSpPr>
          <p:nvPr/>
        </p:nvSpPr>
        <p:spPr bwMode="auto">
          <a:xfrm>
            <a:off x="1524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22.</a:t>
            </a:r>
            <a:fld id="{3C0AA265-C071-4711-9A68-E2E32E0CCD41}" type="slidenum">
              <a:rPr lang="en-US" altLang="en-US" sz="1200" i="0">
                <a:latin typeface="Arial" panose="020B0604020202020204" pitchFamily="34" charset="0"/>
              </a:rPr>
              <a:pPr eaLnBrk="1" hangingPunct="1"/>
              <a:t>56</a:t>
            </a:fld>
            <a:endParaRPr lang="en-US" altLang="en-US" sz="1200" i="0">
              <a:latin typeface="Arial" panose="020B0604020202020204" pitchFamily="34" charset="0"/>
            </a:endParaRPr>
          </a:p>
        </p:txBody>
      </p:sp>
    </p:spTree>
    <p:extLst>
      <p:ext uri="{BB962C8B-B14F-4D97-AF65-F5344CB8AC3E}">
        <p14:creationId xmlns:p14="http://schemas.microsoft.com/office/powerpoint/2010/main" val="29141739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IPv6 Addressing</a:t>
            </a:r>
          </a:p>
        </p:txBody>
      </p:sp>
      <p:sp>
        <p:nvSpPr>
          <p:cNvPr id="3" name="Content Placeholder 2"/>
          <p:cNvSpPr>
            <a:spLocks noGrp="1"/>
          </p:cNvSpPr>
          <p:nvPr>
            <p:ph idx="1"/>
          </p:nvPr>
        </p:nvSpPr>
        <p:spPr/>
        <p:txBody>
          <a:bodyPr/>
          <a:lstStyle/>
          <a:p>
            <a:r>
              <a:rPr lang="en-AU" dirty="0"/>
              <a:t>Several special addresses are defined, as follows:</a:t>
            </a:r>
          </a:p>
          <a:p>
            <a:pPr lvl="1"/>
            <a:r>
              <a:rPr lang="en-AU" dirty="0"/>
              <a:t>Unspecified – using during boot when a host doesn’t know its address</a:t>
            </a:r>
          </a:p>
          <a:p>
            <a:pPr lvl="1"/>
            <a:r>
              <a:rPr lang="en-AU" dirty="0"/>
              <a:t>Loopback – same as IPv4 (127.0.0.1), written simply as ::1!</a:t>
            </a:r>
          </a:p>
          <a:p>
            <a:pPr lvl="1"/>
            <a:r>
              <a:rPr lang="en-AU" dirty="0"/>
              <a:t>Compatible – IPv4 compatible IPv6 address (deprecated/no longer used)</a:t>
            </a:r>
          </a:p>
          <a:p>
            <a:pPr lvl="1"/>
            <a:r>
              <a:rPr lang="en-AU" dirty="0"/>
              <a:t>Mapped – used by an IPv6 host to send a message to an IPv4 host</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57</a:t>
            </a:fld>
            <a:endParaRPr lang="en-AU"/>
          </a:p>
        </p:txBody>
      </p:sp>
      <p:grpSp>
        <p:nvGrpSpPr>
          <p:cNvPr id="12" name="Group 11"/>
          <p:cNvGrpSpPr/>
          <p:nvPr/>
        </p:nvGrpSpPr>
        <p:grpSpPr>
          <a:xfrm>
            <a:off x="2675107" y="4056299"/>
            <a:ext cx="6838544" cy="2120664"/>
            <a:chOff x="2013626" y="3472774"/>
            <a:chExt cx="8375514" cy="2597286"/>
          </a:xfrm>
        </p:grpSpPr>
        <p:sp>
          <p:nvSpPr>
            <p:cNvPr id="11" name="Rectangle 10"/>
            <p:cNvSpPr/>
            <p:nvPr/>
          </p:nvSpPr>
          <p:spPr>
            <a:xfrm>
              <a:off x="2013626" y="3472774"/>
              <a:ext cx="8375514" cy="2597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852" y="3531157"/>
              <a:ext cx="81216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5852" y="4244620"/>
              <a:ext cx="81216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3789" y="4708238"/>
              <a:ext cx="81041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88271" y="5141078"/>
              <a:ext cx="8218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7471" y="5572935"/>
              <a:ext cx="69865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45133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IPv6 Addressing</a:t>
            </a:r>
          </a:p>
        </p:txBody>
      </p:sp>
      <p:sp>
        <p:nvSpPr>
          <p:cNvPr id="3" name="Content Placeholder 2"/>
          <p:cNvSpPr>
            <a:spLocks noGrp="1"/>
          </p:cNvSpPr>
          <p:nvPr>
            <p:ph idx="1"/>
          </p:nvPr>
        </p:nvSpPr>
        <p:spPr/>
        <p:txBody>
          <a:bodyPr>
            <a:normAutofit fontScale="92500" lnSpcReduction="10000"/>
          </a:bodyPr>
          <a:lstStyle/>
          <a:p>
            <a:r>
              <a:rPr lang="en-AU" i="1" u="sng" dirty="0" err="1"/>
              <a:t>Autoconfiguration</a:t>
            </a:r>
            <a:r>
              <a:rPr lang="en-AU" dirty="0"/>
              <a:t> of hosts:</a:t>
            </a:r>
          </a:p>
          <a:p>
            <a:pPr lvl="1"/>
            <a:r>
              <a:rPr lang="en-AU" dirty="0"/>
              <a:t>In IPv4 hosts and routers were originally configured manually</a:t>
            </a:r>
          </a:p>
          <a:p>
            <a:pPr lvl="2"/>
            <a:r>
              <a:rPr lang="en-AU" dirty="0"/>
              <a:t>Later supplemented by DHCP</a:t>
            </a:r>
          </a:p>
          <a:p>
            <a:pPr lvl="1"/>
            <a:r>
              <a:rPr lang="en-AU" dirty="0"/>
              <a:t>In IPv6, DHCP can still be used (“DHCPv6”), however hosts can also configure themselves</a:t>
            </a:r>
          </a:p>
          <a:p>
            <a:pPr lvl="2"/>
            <a:r>
              <a:rPr lang="en-AU" dirty="0"/>
              <a:t>Host generates a link-local address (scoped to the link)</a:t>
            </a:r>
          </a:p>
          <a:p>
            <a:pPr lvl="3"/>
            <a:endParaRPr lang="en-AU" sz="2600" dirty="0"/>
          </a:p>
          <a:p>
            <a:pPr lvl="3"/>
            <a:r>
              <a:rPr lang="en-AU" dirty="0"/>
              <a:t>Interface ID as discussed previously</a:t>
            </a:r>
          </a:p>
          <a:p>
            <a:pPr lvl="2"/>
            <a:r>
              <a:rPr lang="en-AU" dirty="0"/>
              <a:t>Host confirms link-local address is unique using a </a:t>
            </a:r>
            <a:r>
              <a:rPr lang="en-AU" i="1" u="sng" dirty="0"/>
              <a:t>neighbour solicitation message</a:t>
            </a:r>
          </a:p>
          <a:p>
            <a:pPr lvl="3"/>
            <a:r>
              <a:rPr lang="en-AU" dirty="0"/>
              <a:t>Any other host using that link-local address will return </a:t>
            </a:r>
            <a:r>
              <a:rPr lang="en-AU" i="1" u="sng" dirty="0"/>
              <a:t>neighbour advertisement message</a:t>
            </a:r>
          </a:p>
          <a:p>
            <a:pPr lvl="2"/>
            <a:r>
              <a:rPr lang="en-AU" dirty="0"/>
              <a:t>If unique, host then contacts the local router using a </a:t>
            </a:r>
            <a:r>
              <a:rPr lang="en-AU" i="1" u="sng" dirty="0"/>
              <a:t>router solicitation message</a:t>
            </a:r>
          </a:p>
          <a:p>
            <a:pPr lvl="3"/>
            <a:r>
              <a:rPr lang="en-AU" dirty="0"/>
              <a:t>Router responds with </a:t>
            </a:r>
            <a:r>
              <a:rPr lang="en-AU" i="1" u="sng" dirty="0"/>
              <a:t>router advertisement message</a:t>
            </a:r>
            <a:r>
              <a:rPr lang="en-AU" dirty="0"/>
              <a:t> providing global unicast and subnet prefixes</a:t>
            </a:r>
          </a:p>
          <a:p>
            <a:pPr lvl="3"/>
            <a:r>
              <a:rPr lang="en-AU" dirty="0"/>
              <a:t>Host configures its own global unicast IPv6 address as discussed previously</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58</a:t>
            </a:fld>
            <a:endParaRPr lang="en-AU"/>
          </a:p>
        </p:txBody>
      </p:sp>
      <p:pic>
        <p:nvPicPr>
          <p:cNvPr id="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7947" y="3861244"/>
            <a:ext cx="5056105" cy="38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47447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11100121" cy="6248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275" name="Text Box 20"/>
          <p:cNvSpPr txBox="1">
            <a:spLocks noChangeArrowheads="1"/>
          </p:cNvSpPr>
          <p:nvPr/>
        </p:nvSpPr>
        <p:spPr bwMode="auto">
          <a:xfrm>
            <a:off x="171342" y="663990"/>
            <a:ext cx="88392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1600" b="0" i="0" dirty="0">
                <a:latin typeface="Times New Roman" panose="02020603050405020304" pitchFamily="18" charset="0"/>
                <a:cs typeface="Times New Roman" panose="02020603050405020304" pitchFamily="18" charset="0"/>
              </a:rPr>
              <a:t>Assume a host with Ethernet address </a:t>
            </a:r>
          </a:p>
          <a:p>
            <a:pPr algn="just"/>
            <a:r>
              <a:rPr lang="en-US" altLang="en-US" sz="1600" b="0" i="0" dirty="0">
                <a:latin typeface="Times New Roman" panose="02020603050405020304" pitchFamily="18" charset="0"/>
                <a:cs typeface="Times New Roman" panose="02020603050405020304" pitchFamily="18" charset="0"/>
              </a:rPr>
              <a:t>                         (F5-A9-23-11-9B-E2)</a:t>
            </a:r>
            <a:r>
              <a:rPr lang="en-US" altLang="en-US" sz="1600" b="0" i="0" baseline="30000" dirty="0">
                <a:latin typeface="Times New Roman" panose="02020603050405020304" pitchFamily="18" charset="0"/>
                <a:cs typeface="Times New Roman" panose="02020603050405020304" pitchFamily="18" charset="0"/>
              </a:rPr>
              <a:t>16</a:t>
            </a:r>
            <a:r>
              <a:rPr lang="en-US" altLang="en-US" sz="1600" b="0" i="0" dirty="0">
                <a:latin typeface="Times New Roman" panose="02020603050405020304" pitchFamily="18" charset="0"/>
                <a:cs typeface="Times New Roman" panose="02020603050405020304" pitchFamily="18" charset="0"/>
              </a:rPr>
              <a:t> </a:t>
            </a:r>
          </a:p>
          <a:p>
            <a:pPr algn="just"/>
            <a:r>
              <a:rPr lang="en-US" altLang="en-US" sz="1600" b="0" i="0" dirty="0">
                <a:latin typeface="Times New Roman" panose="02020603050405020304" pitchFamily="18" charset="0"/>
                <a:cs typeface="Times New Roman" panose="02020603050405020304" pitchFamily="18" charset="0"/>
              </a:rPr>
              <a:t>has joined the network. What would be its global unicast address if the global unicast prefix of the organization is</a:t>
            </a:r>
          </a:p>
          <a:p>
            <a:pPr algn="just"/>
            <a:r>
              <a:rPr lang="en-US" altLang="en-US" sz="1600" b="0" i="0" dirty="0">
                <a:latin typeface="Times New Roman" panose="02020603050405020304" pitchFamily="18" charset="0"/>
                <a:cs typeface="Times New Roman" panose="02020603050405020304" pitchFamily="18" charset="0"/>
              </a:rPr>
              <a:t>3A21:1216:2165 and the subnet identifier is A245:1232?</a:t>
            </a:r>
          </a:p>
        </p:txBody>
      </p:sp>
      <p:grpSp>
        <p:nvGrpSpPr>
          <p:cNvPr id="54276" name="Group 23"/>
          <p:cNvGrpSpPr>
            <a:grpSpLocks/>
          </p:cNvGrpSpPr>
          <p:nvPr/>
        </p:nvGrpSpPr>
        <p:grpSpPr bwMode="auto">
          <a:xfrm>
            <a:off x="1524000" y="0"/>
            <a:ext cx="9144000" cy="609600"/>
            <a:chOff x="0" y="2448"/>
            <a:chExt cx="5760" cy="384"/>
          </a:xfrm>
        </p:grpSpPr>
        <p:sp>
          <p:nvSpPr>
            <p:cNvPr id="54279" name="Rectangle 22"/>
            <p:cNvSpPr>
              <a:spLocks noChangeArrowheads="1"/>
            </p:cNvSpPr>
            <p:nvPr/>
          </p:nvSpPr>
          <p:spPr bwMode="auto">
            <a:xfrm>
              <a:off x="0" y="2448"/>
              <a:ext cx="5760" cy="384"/>
            </a:xfrm>
            <a:prstGeom prst="rect">
              <a:avLst/>
            </a:prstGeom>
            <a:solidFill>
              <a:srgbClr val="2CB843"/>
            </a:solidFill>
            <a:ln w="9525">
              <a:solidFill>
                <a:srgbClr val="00CC00"/>
              </a:solidFill>
              <a:miter lim="800000"/>
              <a:headEnd/>
              <a:tailEnd/>
            </a:ln>
          </p:spPr>
          <p:txBody>
            <a:bodyPr wrap="none" anchor="ct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sp>
          <p:nvSpPr>
            <p:cNvPr id="630799" name="Text Box 15"/>
            <p:cNvSpPr txBox="1">
              <a:spLocks noChangeArrowheads="1"/>
            </p:cNvSpPr>
            <p:nvPr/>
          </p:nvSpPr>
          <p:spPr bwMode="auto">
            <a:xfrm>
              <a:off x="0" y="2448"/>
              <a:ext cx="898" cy="233"/>
            </a:xfrm>
            <a:prstGeom prst="rect">
              <a:avLst/>
            </a:prstGeom>
            <a:solidFill>
              <a:srgbClr val="2CB843"/>
            </a:solidFill>
            <a:ln w="9525">
              <a:solidFill>
                <a:srgbClr val="00CC00"/>
              </a:solidFill>
              <a:miter lim="800000"/>
              <a:headEnd/>
              <a:tailEnd/>
            </a:ln>
            <a:effectLst/>
            <a:extLst/>
          </p:spPr>
          <p:txBody>
            <a:bodyPr wrap="none">
              <a:spAutoFit/>
            </a:bodyPr>
            <a:lstStyle/>
            <a:p>
              <a:pPr eaLnBrk="0" hangingPunct="0">
                <a:defRPr/>
              </a:pPr>
              <a:r>
                <a:rPr lang="en-US" dirty="0">
                  <a:solidFill>
                    <a:schemeClr val="bg1"/>
                  </a:solidFill>
                  <a:latin typeface="+mj-lt"/>
                  <a:ea typeface="Adobe Gothic Std B" pitchFamily="34" charset="-128"/>
                </a:rPr>
                <a:t>Example 22.5</a:t>
              </a:r>
            </a:p>
          </p:txBody>
        </p:sp>
      </p:grpSp>
      <p:sp>
        <p:nvSpPr>
          <p:cNvPr id="54277" name="Text Box 20"/>
          <p:cNvSpPr txBox="1">
            <a:spLocks noChangeArrowheads="1"/>
          </p:cNvSpPr>
          <p:nvPr/>
        </p:nvSpPr>
        <p:spPr bwMode="auto">
          <a:xfrm>
            <a:off x="195923" y="2020351"/>
            <a:ext cx="8839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1800" i="0" dirty="0">
                <a:solidFill>
                  <a:srgbClr val="FF0000"/>
                </a:solidFill>
                <a:latin typeface="Times New Roman" panose="02020603050405020304" pitchFamily="18" charset="0"/>
                <a:cs typeface="Times New Roman" panose="02020603050405020304" pitchFamily="18" charset="0"/>
              </a:rPr>
              <a:t>Solution</a:t>
            </a:r>
          </a:p>
          <a:p>
            <a:pPr algn="just"/>
            <a:r>
              <a:rPr lang="en-US" altLang="en-US" sz="1800" b="0" i="0" dirty="0">
                <a:latin typeface="Times New Roman" panose="02020603050405020304" pitchFamily="18" charset="0"/>
                <a:cs typeface="Times New Roman" panose="02020603050405020304" pitchFamily="18" charset="0"/>
              </a:rPr>
              <a:t>The host first creates its interface identifier as F7A9:23FF:FE11:9BE2 using the Ethernet address read from its card. The host then creates its link local address as:</a:t>
            </a:r>
          </a:p>
        </p:txBody>
      </p:sp>
      <p:pic>
        <p:nvPicPr>
          <p:cNvPr id="542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191" y="2897851"/>
            <a:ext cx="419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Slide Number Placeholder 1"/>
          <p:cNvSpPr txBox="1">
            <a:spLocks noGrp="1"/>
          </p:cNvSpPr>
          <p:nvPr/>
        </p:nvSpPr>
        <p:spPr bwMode="auto">
          <a:xfrm>
            <a:off x="103991" y="6313486"/>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altLang="en-US" sz="1200" i="0">
                <a:latin typeface="Arial" panose="020B0604020202020204" pitchFamily="34" charset="0"/>
              </a:rPr>
              <a:t>22.</a:t>
            </a:r>
            <a:fld id="{8BC72A23-A656-4F3C-8BE2-062EF3EE81CA}" type="slidenum">
              <a:rPr lang="en-US" altLang="en-US" sz="1200" i="0">
                <a:latin typeface="Arial" panose="020B0604020202020204" pitchFamily="34" charset="0"/>
              </a:rPr>
              <a:pPr eaLnBrk="1" hangingPunct="1"/>
              <a:t>59</a:t>
            </a:fld>
            <a:endParaRPr lang="en-US" altLang="en-US" sz="1200" i="0">
              <a:latin typeface="Arial" panose="020B0604020202020204" pitchFamily="34" charset="0"/>
            </a:endParaRPr>
          </a:p>
        </p:txBody>
      </p:sp>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791" y="3396690"/>
            <a:ext cx="8142288"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0"/>
          <p:cNvSpPr txBox="1">
            <a:spLocks noChangeArrowheads="1"/>
          </p:cNvSpPr>
          <p:nvPr/>
        </p:nvSpPr>
        <p:spPr bwMode="auto">
          <a:xfrm>
            <a:off x="171342" y="3998179"/>
            <a:ext cx="88392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algn="just"/>
            <a:r>
              <a:rPr lang="en-US" altLang="en-US" sz="2000" b="0" i="0" dirty="0">
                <a:latin typeface="Times New Roman" panose="02020603050405020304" pitchFamily="18" charset="0"/>
                <a:cs typeface="Times New Roman" panose="02020603050405020304" pitchFamily="18" charset="0"/>
              </a:rPr>
              <a:t>Assuming that this address is unique, the host sends a router solicitation message and receives the router advertisement message that announces the combination of global unicast prefix and the subnet identifier as</a:t>
            </a:r>
            <a:br>
              <a:rPr lang="en-US" altLang="en-US" sz="2000" b="0" i="0" dirty="0">
                <a:latin typeface="Times New Roman" panose="02020603050405020304" pitchFamily="18" charset="0"/>
                <a:cs typeface="Times New Roman" panose="02020603050405020304" pitchFamily="18" charset="0"/>
              </a:rPr>
            </a:br>
            <a:r>
              <a:rPr lang="en-US" altLang="en-US" sz="2000" b="0" i="0" dirty="0">
                <a:latin typeface="Times New Roman" panose="02020603050405020304" pitchFamily="18" charset="0"/>
                <a:cs typeface="Times New Roman" panose="02020603050405020304" pitchFamily="18" charset="0"/>
              </a:rPr>
              <a:t>3A21:1216:2165:A245:1232. The host then appends its interface identifier to this prefix to find and store its global unicast address as:</a:t>
            </a: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7635" y="5693606"/>
            <a:ext cx="63246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a:off x="4220764" y="8096"/>
            <a:ext cx="7791045" cy="1195466"/>
            <a:chOff x="1235413" y="2976663"/>
            <a:chExt cx="8746787" cy="1997768"/>
          </a:xfrm>
        </p:grpSpPr>
        <p:sp>
          <p:nvSpPr>
            <p:cNvPr id="14" name="Rectangle 13"/>
            <p:cNvSpPr/>
            <p:nvPr/>
          </p:nvSpPr>
          <p:spPr>
            <a:xfrm>
              <a:off x="1235413" y="2976663"/>
              <a:ext cx="8746787" cy="1997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 name="Group 1"/>
            <p:cNvGrpSpPr>
              <a:grpSpLocks/>
            </p:cNvGrpSpPr>
            <p:nvPr/>
          </p:nvGrpSpPr>
          <p:grpSpPr bwMode="auto">
            <a:xfrm>
              <a:off x="1406525" y="3028156"/>
              <a:ext cx="8575675" cy="1946275"/>
              <a:chOff x="339090" y="2286000"/>
              <a:chExt cx="8576310" cy="1946910"/>
            </a:xfrm>
          </p:grpSpPr>
          <p:pic>
            <p:nvPicPr>
              <p:cNvPr id="1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090" y="2286000"/>
                <a:ext cx="8576310" cy="194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7"/>
              <p:cNvSpPr>
                <a:spLocks noChangeArrowheads="1"/>
              </p:cNvSpPr>
              <p:nvPr/>
            </p:nvSpPr>
            <p:spPr bwMode="auto">
              <a:xfrm>
                <a:off x="461141" y="2362201"/>
                <a:ext cx="8149459" cy="1737360"/>
              </a:xfrm>
              <a:prstGeom prst="rect">
                <a:avLst/>
              </a:prstGeom>
              <a:noFill/>
              <a:ln w="10160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endParaRPr lang="en-US" altLang="en-US"/>
              </a:p>
            </p:txBody>
          </p:sp>
        </p:grpSp>
      </p:grpSp>
    </p:spTree>
    <p:extLst>
      <p:ext uri="{BB962C8B-B14F-4D97-AF65-F5344CB8AC3E}">
        <p14:creationId xmlns:p14="http://schemas.microsoft.com/office/powerpoint/2010/main" val="328682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Introduction-Distance vector routing</a:t>
            </a:r>
            <a:endParaRPr lang="en-AU" dirty="0"/>
          </a:p>
        </p:txBody>
      </p:sp>
      <p:sp>
        <p:nvSpPr>
          <p:cNvPr id="3" name="Content Placeholder 2"/>
          <p:cNvSpPr>
            <a:spLocks noGrp="1"/>
          </p:cNvSpPr>
          <p:nvPr>
            <p:ph idx="1"/>
          </p:nvPr>
        </p:nvSpPr>
        <p:spPr/>
        <p:txBody>
          <a:bodyPr/>
          <a:lstStyle/>
          <a:p>
            <a:r>
              <a:rPr lang="en-AU" dirty="0"/>
              <a:t>Start by representing the network as a weighted graph</a:t>
            </a:r>
          </a:p>
          <a:p>
            <a:pPr lvl="1"/>
            <a:r>
              <a:rPr lang="en-AU" dirty="0"/>
              <a:t>Each node represents a router</a:t>
            </a:r>
          </a:p>
          <a:p>
            <a:pPr lvl="1"/>
            <a:r>
              <a:rPr lang="en-AU" dirty="0"/>
              <a:t>Each edge represents a link between the routers</a:t>
            </a:r>
          </a:p>
          <a:p>
            <a:pPr lvl="2"/>
            <a:r>
              <a:rPr lang="en-AU" dirty="0"/>
              <a:t>Each edge is weighted according to the “cost” of the link</a:t>
            </a:r>
          </a:p>
          <a:p>
            <a:pPr lvl="3"/>
            <a:r>
              <a:rPr lang="en-AU" dirty="0"/>
              <a:t>The “best route” represents the path with the lowest total cost</a:t>
            </a:r>
          </a:p>
          <a:p>
            <a:r>
              <a:rPr lang="en-AU" dirty="0"/>
              <a:t>Each router can then determine the best route to each destination by selecting the path with the least cost</a:t>
            </a:r>
          </a:p>
          <a:p>
            <a:pPr lvl="1"/>
            <a:r>
              <a:rPr lang="en-AU" dirty="0"/>
              <a:t>This can be represented as a tree (a </a:t>
            </a:r>
            <a:r>
              <a:rPr lang="en-AU" i="1" u="sng" dirty="0"/>
              <a:t>least-cost tree</a:t>
            </a:r>
            <a:r>
              <a:rPr lang="en-AU" dirty="0"/>
              <a:t>)</a:t>
            </a:r>
          </a:p>
          <a:p>
            <a:endParaRPr lang="en-AU" dirty="0"/>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6</a:t>
            </a:fld>
            <a:endParaRPr lang="en-AU"/>
          </a:p>
        </p:txBody>
      </p:sp>
    </p:spTree>
    <p:extLst>
      <p:ext uri="{BB962C8B-B14F-4D97-AF65-F5344CB8AC3E}">
        <p14:creationId xmlns:p14="http://schemas.microsoft.com/office/powerpoint/2010/main" val="18361653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IPv6 Protocol</a:t>
            </a:r>
          </a:p>
        </p:txBody>
      </p:sp>
      <p:sp>
        <p:nvSpPr>
          <p:cNvPr id="3" name="Content Placeholder 2"/>
          <p:cNvSpPr>
            <a:spLocks noGrp="1"/>
          </p:cNvSpPr>
          <p:nvPr>
            <p:ph idx="1"/>
          </p:nvPr>
        </p:nvSpPr>
        <p:spPr/>
        <p:txBody>
          <a:bodyPr>
            <a:normAutofit fontScale="85000" lnSpcReduction="20000"/>
          </a:bodyPr>
          <a:lstStyle/>
          <a:p>
            <a:r>
              <a:rPr lang="en-AU" dirty="0"/>
              <a:t>Given that the change in IP address was necessary, this also allowed other changes to be made to the IP header:</a:t>
            </a:r>
          </a:p>
          <a:p>
            <a:pPr lvl="1"/>
            <a:r>
              <a:rPr lang="en-AU" dirty="0"/>
              <a:t>Better header format</a:t>
            </a:r>
          </a:p>
          <a:p>
            <a:pPr lvl="2"/>
            <a:r>
              <a:rPr lang="en-AU" dirty="0"/>
              <a:t>Options field is separated from the IP header (IPv6 header is now fixed length)</a:t>
            </a:r>
          </a:p>
          <a:p>
            <a:pPr lvl="2"/>
            <a:r>
              <a:rPr lang="en-AU" dirty="0"/>
              <a:t>Fragmentation and reassembly no longer possible at intermediate routers</a:t>
            </a:r>
          </a:p>
          <a:p>
            <a:pPr lvl="2"/>
            <a:r>
              <a:rPr lang="en-AU" dirty="0"/>
              <a:t>Speeds up processing by routers</a:t>
            </a:r>
          </a:p>
          <a:p>
            <a:pPr lvl="1"/>
            <a:r>
              <a:rPr lang="en-AU" dirty="0"/>
              <a:t>New options</a:t>
            </a:r>
          </a:p>
          <a:p>
            <a:pPr lvl="2"/>
            <a:r>
              <a:rPr lang="en-AU" dirty="0"/>
              <a:t>New options for additional functionality</a:t>
            </a:r>
          </a:p>
          <a:p>
            <a:pPr lvl="1"/>
            <a:r>
              <a:rPr lang="en-AU" dirty="0"/>
              <a:t>Allowance for extension</a:t>
            </a:r>
          </a:p>
          <a:p>
            <a:pPr lvl="2"/>
            <a:r>
              <a:rPr lang="en-AU" dirty="0"/>
              <a:t>Designed to allow for extensions for new technologies and applications</a:t>
            </a:r>
          </a:p>
          <a:p>
            <a:pPr lvl="1"/>
            <a:r>
              <a:rPr lang="en-AU" dirty="0"/>
              <a:t>Support for resource allocation</a:t>
            </a:r>
          </a:p>
          <a:p>
            <a:pPr lvl="2"/>
            <a:r>
              <a:rPr lang="en-AU" dirty="0"/>
              <a:t>IPv4 Type of Service field replaced with traffic class and flow labels to allow a host to request special handling of the packet (Quality of Service)</a:t>
            </a:r>
          </a:p>
          <a:p>
            <a:pPr lvl="1"/>
            <a:r>
              <a:rPr lang="en-AU" dirty="0"/>
              <a:t>Support for more security</a:t>
            </a:r>
          </a:p>
          <a:p>
            <a:pPr lvl="2"/>
            <a:r>
              <a:rPr lang="en-AU" dirty="0"/>
              <a:t>Encryption and authentication options for confidentiality and integrity of packets (based on IPsec)</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60</a:t>
            </a:fld>
            <a:endParaRPr lang="en-AU"/>
          </a:p>
        </p:txBody>
      </p:sp>
    </p:spTree>
    <p:extLst>
      <p:ext uri="{BB962C8B-B14F-4D97-AF65-F5344CB8AC3E}">
        <p14:creationId xmlns:p14="http://schemas.microsoft.com/office/powerpoint/2010/main" val="34796186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IPv6 Protocol</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61</a:t>
            </a:fld>
            <a:endParaRPr lang="en-AU"/>
          </a:p>
        </p:txBody>
      </p:sp>
      <p:grpSp>
        <p:nvGrpSpPr>
          <p:cNvPr id="10" name="Group 9"/>
          <p:cNvGrpSpPr/>
          <p:nvPr/>
        </p:nvGrpSpPr>
        <p:grpSpPr>
          <a:xfrm>
            <a:off x="1981200" y="1822939"/>
            <a:ext cx="8229600" cy="4401160"/>
            <a:chOff x="1594884" y="1658679"/>
            <a:chExt cx="8452883" cy="4520571"/>
          </a:xfrm>
        </p:grpSpPr>
        <p:sp>
          <p:nvSpPr>
            <p:cNvPr id="9" name="Rectangle 8"/>
            <p:cNvSpPr/>
            <p:nvPr/>
          </p:nvSpPr>
          <p:spPr>
            <a:xfrm>
              <a:off x="1594884" y="1658679"/>
              <a:ext cx="8452883" cy="4520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183" y="1701321"/>
              <a:ext cx="799465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535" y="2748811"/>
              <a:ext cx="7335837"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906" y="3390012"/>
              <a:ext cx="7416800"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253549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IPv6 Protocol</a:t>
            </a:r>
          </a:p>
        </p:txBody>
      </p:sp>
      <p:sp>
        <p:nvSpPr>
          <p:cNvPr id="5" name="Content Placeholder 4"/>
          <p:cNvSpPr>
            <a:spLocks noGrp="1"/>
          </p:cNvSpPr>
          <p:nvPr>
            <p:ph idx="1"/>
          </p:nvPr>
        </p:nvSpPr>
        <p:spPr/>
        <p:txBody>
          <a:bodyPr>
            <a:normAutofit fontScale="92500" lnSpcReduction="20000"/>
          </a:bodyPr>
          <a:lstStyle/>
          <a:p>
            <a:r>
              <a:rPr lang="en-AU" dirty="0"/>
              <a:t>IPv6 Extension Headers:</a:t>
            </a:r>
          </a:p>
          <a:p>
            <a:pPr lvl="1"/>
            <a:r>
              <a:rPr lang="en-AU" dirty="0"/>
              <a:t>Hop-by-Hop – used to pass information to routers in the path to destination</a:t>
            </a:r>
          </a:p>
          <a:p>
            <a:pPr lvl="2"/>
            <a:r>
              <a:rPr lang="en-AU" dirty="0"/>
              <a:t>Pad1/</a:t>
            </a:r>
            <a:r>
              <a:rPr lang="en-AU" dirty="0" err="1"/>
              <a:t>PadN</a:t>
            </a:r>
            <a:r>
              <a:rPr lang="en-AU" dirty="0"/>
              <a:t> – used for padding to ensure options start at a certain bit (byte alignment)</a:t>
            </a:r>
          </a:p>
          <a:p>
            <a:pPr lvl="2"/>
            <a:r>
              <a:rPr lang="en-AU" dirty="0"/>
              <a:t>Jumbo payload – allows for payloads greater than 65,535 bytes</a:t>
            </a:r>
          </a:p>
          <a:p>
            <a:pPr lvl="1"/>
            <a:r>
              <a:rPr lang="en-AU" dirty="0"/>
              <a:t>Destination – used to pass information to the destination</a:t>
            </a:r>
          </a:p>
          <a:p>
            <a:pPr lvl="2"/>
            <a:r>
              <a:rPr lang="en-AU" dirty="0"/>
              <a:t>Pad1/</a:t>
            </a:r>
            <a:r>
              <a:rPr lang="en-AU" dirty="0" err="1"/>
              <a:t>PadN</a:t>
            </a:r>
            <a:r>
              <a:rPr lang="en-AU" dirty="0"/>
              <a:t> – as for hop-by-hop</a:t>
            </a:r>
          </a:p>
          <a:p>
            <a:pPr lvl="1"/>
            <a:r>
              <a:rPr lang="en-AU" dirty="0"/>
              <a:t>Source routing</a:t>
            </a:r>
          </a:p>
          <a:p>
            <a:pPr lvl="2"/>
            <a:r>
              <a:rPr lang="en-AU" dirty="0"/>
              <a:t>Similar to IPv4 source routing</a:t>
            </a:r>
          </a:p>
          <a:p>
            <a:pPr lvl="1"/>
            <a:r>
              <a:rPr lang="en-AU" dirty="0"/>
              <a:t>Fragmentation</a:t>
            </a:r>
          </a:p>
          <a:p>
            <a:pPr lvl="2"/>
            <a:r>
              <a:rPr lang="en-AU" dirty="0"/>
              <a:t>Similar to IPv4 fragmentation but only the source/sender can do the fragmentation</a:t>
            </a:r>
          </a:p>
          <a:p>
            <a:pPr lvl="2"/>
            <a:r>
              <a:rPr lang="en-AU" dirty="0"/>
              <a:t>Source must use a Path MTU Discovery technique to find the smallest MTU in the path</a:t>
            </a:r>
          </a:p>
          <a:p>
            <a:pPr lvl="1"/>
            <a:r>
              <a:rPr lang="en-AU" dirty="0"/>
              <a:t>Authentication and ESP</a:t>
            </a:r>
          </a:p>
          <a:p>
            <a:pPr lvl="2"/>
            <a:r>
              <a:rPr lang="en-AU" dirty="0"/>
              <a:t>Security based on IPsec (discussed later)</a:t>
            </a:r>
          </a:p>
        </p:txBody>
      </p:sp>
      <p:sp>
        <p:nvSpPr>
          <p:cNvPr id="3" name="Footer Placeholder 2"/>
          <p:cNvSpPr>
            <a:spLocks noGrp="1"/>
          </p:cNvSpPr>
          <p:nvPr>
            <p:ph type="ftr" sz="quarter" idx="11"/>
          </p:nvPr>
        </p:nvSpPr>
        <p:spPr/>
        <p:txBody>
          <a:bodyPr/>
          <a:lstStyle/>
          <a:p>
            <a:r>
              <a:rPr lang="en-AU"/>
              <a:t>6. Routing Protocols and IPv6</a:t>
            </a:r>
          </a:p>
        </p:txBody>
      </p:sp>
      <p:sp>
        <p:nvSpPr>
          <p:cNvPr id="4" name="Slide Number Placeholder 3"/>
          <p:cNvSpPr>
            <a:spLocks noGrp="1"/>
          </p:cNvSpPr>
          <p:nvPr>
            <p:ph type="sldNum" sz="quarter" idx="12"/>
          </p:nvPr>
        </p:nvSpPr>
        <p:spPr/>
        <p:txBody>
          <a:bodyPr/>
          <a:lstStyle/>
          <a:p>
            <a:fld id="{C3501C34-4E04-4A50-AB5F-52F893F3A945}" type="slidenum">
              <a:rPr lang="en-AU" smtClean="0"/>
              <a:t>62</a:t>
            </a:fld>
            <a:endParaRPr lang="en-AU"/>
          </a:p>
        </p:txBody>
      </p:sp>
    </p:spTree>
    <p:extLst>
      <p:ext uri="{BB962C8B-B14F-4D97-AF65-F5344CB8AC3E}">
        <p14:creationId xmlns:p14="http://schemas.microsoft.com/office/powerpoint/2010/main" val="37376006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ICMPv6 Protocol</a:t>
            </a:r>
          </a:p>
        </p:txBody>
      </p:sp>
      <p:sp>
        <p:nvSpPr>
          <p:cNvPr id="3" name="Content Placeholder 2"/>
          <p:cNvSpPr>
            <a:spLocks noGrp="1"/>
          </p:cNvSpPr>
          <p:nvPr>
            <p:ph idx="1"/>
          </p:nvPr>
        </p:nvSpPr>
        <p:spPr/>
        <p:txBody>
          <a:bodyPr>
            <a:normAutofit lnSpcReduction="10000"/>
          </a:bodyPr>
          <a:lstStyle/>
          <a:p>
            <a:r>
              <a:rPr lang="en-AU" dirty="0"/>
              <a:t>ICMPv6 is an updates ICMPv4 for IPv6</a:t>
            </a:r>
          </a:p>
          <a:p>
            <a:pPr lvl="1"/>
            <a:r>
              <a:rPr lang="en-AU" dirty="0"/>
              <a:t>Follows same strategy and purpose</a:t>
            </a:r>
          </a:p>
          <a:p>
            <a:pPr lvl="1"/>
            <a:r>
              <a:rPr lang="en-AU" dirty="0"/>
              <a:t>Some other protocol functionality now included, e.g., ARP and IGMP</a:t>
            </a:r>
          </a:p>
          <a:p>
            <a:r>
              <a:rPr lang="en-AU" dirty="0"/>
              <a:t>Four groups of messages:</a:t>
            </a:r>
          </a:p>
          <a:p>
            <a:pPr lvl="1"/>
            <a:r>
              <a:rPr lang="en-AU" dirty="0"/>
              <a:t>Error messages – destination unreachable, packet too big, time exceeded, parameter problem</a:t>
            </a:r>
          </a:p>
          <a:p>
            <a:pPr lvl="1"/>
            <a:r>
              <a:rPr lang="en-AU" dirty="0"/>
              <a:t>Informational messages – echo request and reply</a:t>
            </a:r>
          </a:p>
          <a:p>
            <a:pPr lvl="1"/>
            <a:r>
              <a:rPr lang="en-AU" dirty="0" err="1"/>
              <a:t>Neighbor</a:t>
            </a:r>
            <a:r>
              <a:rPr lang="en-AU" dirty="0"/>
              <a:t> Discovery (ND) messages – includes ARP functionality and defines </a:t>
            </a:r>
            <a:r>
              <a:rPr lang="en-AU" dirty="0" err="1"/>
              <a:t>neighbor</a:t>
            </a:r>
            <a:r>
              <a:rPr lang="en-AU" dirty="0"/>
              <a:t> discovery/advertisement and router discovery/advertisement messages</a:t>
            </a:r>
          </a:p>
          <a:p>
            <a:pPr lvl="1"/>
            <a:r>
              <a:rPr lang="en-AU" dirty="0"/>
              <a:t>Group Membership messages – includes IGMP functionality</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63</a:t>
            </a:fld>
            <a:endParaRPr lang="en-AU"/>
          </a:p>
        </p:txBody>
      </p:sp>
    </p:spTree>
    <p:extLst>
      <p:ext uri="{BB962C8B-B14F-4D97-AF65-F5344CB8AC3E}">
        <p14:creationId xmlns:p14="http://schemas.microsoft.com/office/powerpoint/2010/main" val="142990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Transition from IPv4 to IPv6</a:t>
            </a:r>
          </a:p>
        </p:txBody>
      </p:sp>
      <p:sp>
        <p:nvSpPr>
          <p:cNvPr id="3" name="Content Placeholder 2"/>
          <p:cNvSpPr>
            <a:spLocks noGrp="1"/>
          </p:cNvSpPr>
          <p:nvPr>
            <p:ph idx="1"/>
          </p:nvPr>
        </p:nvSpPr>
        <p:spPr/>
        <p:txBody>
          <a:bodyPr/>
          <a:lstStyle/>
          <a:p>
            <a:r>
              <a:rPr lang="en-AU" dirty="0"/>
              <a:t>The biggest problem faced by IPv6 is deployment</a:t>
            </a:r>
          </a:p>
          <a:p>
            <a:pPr lvl="1"/>
            <a:r>
              <a:rPr lang="en-AU" dirty="0"/>
              <a:t>There is already a huge investment in IPv4 capable equipment, some of which is not IPv6 capable</a:t>
            </a:r>
          </a:p>
          <a:p>
            <a:pPr lvl="1"/>
            <a:r>
              <a:rPr lang="en-AU" dirty="0"/>
              <a:t>Where is the motivation?</a:t>
            </a:r>
          </a:p>
          <a:p>
            <a:pPr lvl="2"/>
            <a:r>
              <a:rPr lang="en-AU" dirty="0"/>
              <a:t>If an organisation / individual is able to use the Internet successfully, why do they care</a:t>
            </a:r>
            <a:r>
              <a:rPr lang="en-AU" dirty="0" smtClean="0"/>
              <a:t>?</a:t>
            </a:r>
            <a:endParaRPr lang="en-AU" dirty="0"/>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64</a:t>
            </a:fld>
            <a:endParaRPr lang="en-AU"/>
          </a:p>
        </p:txBody>
      </p:sp>
    </p:spTree>
    <p:extLst>
      <p:ext uri="{BB962C8B-B14F-4D97-AF65-F5344CB8AC3E}">
        <p14:creationId xmlns:p14="http://schemas.microsoft.com/office/powerpoint/2010/main" val="33056273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Transition from IPv4 to IPv6</a:t>
            </a:r>
          </a:p>
        </p:txBody>
      </p:sp>
      <p:sp>
        <p:nvSpPr>
          <p:cNvPr id="3" name="Content Placeholder 2"/>
          <p:cNvSpPr>
            <a:spLocks noGrp="1"/>
          </p:cNvSpPr>
          <p:nvPr>
            <p:ph idx="1"/>
          </p:nvPr>
        </p:nvSpPr>
        <p:spPr/>
        <p:txBody>
          <a:bodyPr/>
          <a:lstStyle/>
          <a:p>
            <a:r>
              <a:rPr lang="en-AU" dirty="0"/>
              <a:t>Strategy 1: Dual Stack</a:t>
            </a:r>
          </a:p>
          <a:p>
            <a:pPr lvl="1"/>
            <a:r>
              <a:rPr lang="en-AU" dirty="0"/>
              <a:t>Each host / intermediate device uses both IPv4 and IPv6 simultaneously</a:t>
            </a:r>
          </a:p>
          <a:p>
            <a:pPr lvl="1"/>
            <a:r>
              <a:rPr lang="en-AU" dirty="0"/>
              <a:t>Once the entire Internet is IPv6 capable, IPv4 can be dropped/disabled</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65</a:t>
            </a:fld>
            <a:endParaRPr lang="en-AU"/>
          </a:p>
        </p:txBody>
      </p:sp>
      <p:grpSp>
        <p:nvGrpSpPr>
          <p:cNvPr id="12" name="Group 11"/>
          <p:cNvGrpSpPr/>
          <p:nvPr/>
        </p:nvGrpSpPr>
        <p:grpSpPr>
          <a:xfrm>
            <a:off x="3326218" y="3223216"/>
            <a:ext cx="5539563" cy="2805444"/>
            <a:chOff x="808074" y="2137144"/>
            <a:chExt cx="7432159" cy="3763926"/>
          </a:xfrm>
        </p:grpSpPr>
        <p:sp>
          <p:nvSpPr>
            <p:cNvPr id="11" name="Rectangle 10"/>
            <p:cNvSpPr/>
            <p:nvPr/>
          </p:nvSpPr>
          <p:spPr>
            <a:xfrm>
              <a:off x="808074" y="2137144"/>
              <a:ext cx="7432159" cy="3763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2217738"/>
              <a:ext cx="725805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13" y="2522538"/>
              <a:ext cx="2173287"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0113" y="2522538"/>
              <a:ext cx="2173287"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129213"/>
              <a:ext cx="16081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5105400"/>
              <a:ext cx="16081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031837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Transition from IPv4 to IPv6</a:t>
            </a:r>
          </a:p>
        </p:txBody>
      </p:sp>
      <p:sp>
        <p:nvSpPr>
          <p:cNvPr id="3" name="Content Placeholder 2"/>
          <p:cNvSpPr>
            <a:spLocks noGrp="1"/>
          </p:cNvSpPr>
          <p:nvPr>
            <p:ph idx="1"/>
          </p:nvPr>
        </p:nvSpPr>
        <p:spPr/>
        <p:txBody>
          <a:bodyPr/>
          <a:lstStyle/>
          <a:p>
            <a:r>
              <a:rPr lang="en-AU" dirty="0"/>
              <a:t>Strategy 2: Tunnelling</a:t>
            </a:r>
          </a:p>
          <a:p>
            <a:pPr lvl="1"/>
            <a:r>
              <a:rPr lang="en-AU" dirty="0"/>
              <a:t>When traffic between IPv6 hosts/devices must pass over an IPv4-only network, traffic can be temporarily encapsulated in IPv4 datagrams</a:t>
            </a:r>
          </a:p>
          <a:p>
            <a:pPr lvl="2"/>
            <a:r>
              <a:rPr lang="en-AU" dirty="0"/>
              <a:t>Note: both end-points are IPv6, only intermediate network/s is/are IPv4</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66</a:t>
            </a:fld>
            <a:endParaRPr lang="en-AU"/>
          </a:p>
        </p:txBody>
      </p:sp>
      <p:grpSp>
        <p:nvGrpSpPr>
          <p:cNvPr id="11" name="Group 10"/>
          <p:cNvGrpSpPr/>
          <p:nvPr/>
        </p:nvGrpSpPr>
        <p:grpSpPr>
          <a:xfrm>
            <a:off x="2305493" y="3476412"/>
            <a:ext cx="7581014" cy="2594778"/>
            <a:chOff x="1977656" y="3211033"/>
            <a:chExt cx="8325293" cy="2849525"/>
          </a:xfrm>
        </p:grpSpPr>
        <p:sp>
          <p:nvSpPr>
            <p:cNvPr id="10" name="Rectangle 9"/>
            <p:cNvSpPr/>
            <p:nvPr/>
          </p:nvSpPr>
          <p:spPr>
            <a:xfrm>
              <a:off x="1977656" y="3211033"/>
              <a:ext cx="8325293" cy="28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995" y="4705536"/>
              <a:ext cx="8180387"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9782" y="4442011"/>
              <a:ext cx="12128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982" y="4442011"/>
              <a:ext cx="12128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007" y="3278373"/>
              <a:ext cx="3408363"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95216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Transition from IPv4 to IPv6</a:t>
            </a:r>
          </a:p>
        </p:txBody>
      </p:sp>
      <p:sp>
        <p:nvSpPr>
          <p:cNvPr id="3" name="Content Placeholder 2"/>
          <p:cNvSpPr>
            <a:spLocks noGrp="1"/>
          </p:cNvSpPr>
          <p:nvPr>
            <p:ph idx="1"/>
          </p:nvPr>
        </p:nvSpPr>
        <p:spPr/>
        <p:txBody>
          <a:bodyPr/>
          <a:lstStyle/>
          <a:p>
            <a:r>
              <a:rPr lang="en-AU" dirty="0"/>
              <a:t>Strategy 3: Header translation</a:t>
            </a:r>
          </a:p>
          <a:p>
            <a:pPr lvl="1"/>
            <a:r>
              <a:rPr lang="en-AU" dirty="0"/>
              <a:t>Where traffic is being sent from a IPv6 host/device to an IPv4-only host/device</a:t>
            </a:r>
          </a:p>
          <a:p>
            <a:pPr lvl="2"/>
            <a:r>
              <a:rPr lang="en-AU" dirty="0"/>
              <a:t>Tunnelling doesn’t work because receiver has no ability to read the IPv6 datagram</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67</a:t>
            </a:fld>
            <a:endParaRPr lang="en-AU"/>
          </a:p>
        </p:txBody>
      </p:sp>
      <p:grpSp>
        <p:nvGrpSpPr>
          <p:cNvPr id="10" name="Group 9"/>
          <p:cNvGrpSpPr/>
          <p:nvPr/>
        </p:nvGrpSpPr>
        <p:grpSpPr>
          <a:xfrm>
            <a:off x="1949302" y="3763926"/>
            <a:ext cx="8293395" cy="1956390"/>
            <a:chOff x="1956391" y="3753293"/>
            <a:chExt cx="8293395" cy="1956390"/>
          </a:xfrm>
        </p:grpSpPr>
        <p:sp>
          <p:nvSpPr>
            <p:cNvPr id="9" name="Rectangle 8"/>
            <p:cNvSpPr/>
            <p:nvPr/>
          </p:nvSpPr>
          <p:spPr>
            <a:xfrm>
              <a:off x="1956391" y="3753293"/>
              <a:ext cx="8293395" cy="195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949" y="3810664"/>
              <a:ext cx="8148637"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974" y="4020214"/>
              <a:ext cx="121285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9374" y="4036089"/>
              <a:ext cx="1236662"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846669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dirty="0" smtClean="0"/>
              <a:t>6. Routing Protocols and IPv6</a:t>
            </a:r>
            <a:endParaRPr lang="en-AU" dirty="0"/>
          </a:p>
        </p:txBody>
      </p:sp>
      <p:sp>
        <p:nvSpPr>
          <p:cNvPr id="3" name="Slide Number Placeholder 2"/>
          <p:cNvSpPr>
            <a:spLocks noGrp="1"/>
          </p:cNvSpPr>
          <p:nvPr>
            <p:ph type="sldNum" sz="quarter" idx="12"/>
          </p:nvPr>
        </p:nvSpPr>
        <p:spPr/>
        <p:txBody>
          <a:bodyPr/>
          <a:lstStyle/>
          <a:p>
            <a:fld id="{C3501C34-4E04-4A50-AB5F-52F893F3A945}" type="slidenum">
              <a:rPr lang="en-AU" smtClean="0"/>
              <a:t>68</a:t>
            </a:fld>
            <a:endParaRPr lang="en-AU"/>
          </a:p>
        </p:txBody>
      </p:sp>
      <p:sp>
        <p:nvSpPr>
          <p:cNvPr id="4" name="Rectangle 3"/>
          <p:cNvSpPr/>
          <p:nvPr/>
        </p:nvSpPr>
        <p:spPr>
          <a:xfrm>
            <a:off x="2663798" y="929385"/>
            <a:ext cx="6096000" cy="3416320"/>
          </a:xfrm>
          <a:prstGeom prst="rect">
            <a:avLst/>
          </a:prstGeom>
          <a:solidFill>
            <a:schemeClr val="bg1"/>
          </a:solidFill>
        </p:spPr>
        <p:txBody>
          <a:bodyPr>
            <a:spAutoFit/>
          </a:bodyPr>
          <a:lstStyle/>
          <a:p>
            <a:r>
              <a:rPr lang="en-AU" dirty="0"/>
              <a:t>The process of adding a header and/or trailer to a payload is known as</a:t>
            </a:r>
          </a:p>
          <a:p>
            <a:endParaRPr lang="en-AU" dirty="0"/>
          </a:p>
          <a:p>
            <a:endParaRPr lang="en-AU" dirty="0"/>
          </a:p>
          <a:p>
            <a:r>
              <a:rPr lang="en-AU" dirty="0"/>
              <a:t> 1) Encapsulating </a:t>
            </a:r>
          </a:p>
          <a:p>
            <a:r>
              <a:rPr lang="en-AU" dirty="0"/>
              <a:t> 2) Enveloping </a:t>
            </a:r>
          </a:p>
          <a:p>
            <a:r>
              <a:rPr lang="en-AU" dirty="0"/>
              <a:t> 3) Packaging </a:t>
            </a:r>
          </a:p>
          <a:p>
            <a:r>
              <a:rPr lang="en-AU" dirty="0"/>
              <a:t> 4) Packetizing </a:t>
            </a:r>
          </a:p>
          <a:p>
            <a:r>
              <a:rPr lang="en-AU" dirty="0"/>
              <a:t> 5) Segmenting </a:t>
            </a:r>
          </a:p>
          <a:p>
            <a:endParaRPr lang="en-AU" dirty="0"/>
          </a:p>
          <a:p>
            <a:endParaRPr lang="en-AU" dirty="0"/>
          </a:p>
          <a:p>
            <a:endParaRPr lang="en-AU" dirty="0"/>
          </a:p>
        </p:txBody>
      </p:sp>
      <p:graphicFrame>
        <p:nvGraphicFramePr>
          <p:cNvPr id="5" name="Table 4"/>
          <p:cNvGraphicFramePr>
            <a:graphicFrameLocks noGrp="1"/>
          </p:cNvGraphicFramePr>
          <p:nvPr>
            <p:extLst>
              <p:ext uri="{D42A27DB-BD31-4B8C-83A1-F6EECF244321}">
                <p14:modId xmlns:p14="http://schemas.microsoft.com/office/powerpoint/2010/main" val="4287190477"/>
              </p:ext>
            </p:extLst>
          </p:nvPr>
        </p:nvGraphicFramePr>
        <p:xfrm>
          <a:off x="623047" y="4527550"/>
          <a:ext cx="10515600" cy="1828800"/>
        </p:xfrm>
        <a:graphic>
          <a:graphicData uri="http://schemas.openxmlformats.org/drawingml/2006/table">
            <a:tbl>
              <a:tblPr/>
              <a:tblGrid>
                <a:gridCol w="3505200">
                  <a:extLst>
                    <a:ext uri="{9D8B030D-6E8A-4147-A177-3AD203B41FA5}">
                      <a16:colId xmlns:a16="http://schemas.microsoft.com/office/drawing/2014/main" val="1177922614"/>
                    </a:ext>
                  </a:extLst>
                </a:gridCol>
                <a:gridCol w="3505200">
                  <a:extLst>
                    <a:ext uri="{9D8B030D-6E8A-4147-A177-3AD203B41FA5}">
                      <a16:colId xmlns:a16="http://schemas.microsoft.com/office/drawing/2014/main" val="4256343819"/>
                    </a:ext>
                  </a:extLst>
                </a:gridCol>
                <a:gridCol w="3505200">
                  <a:extLst>
                    <a:ext uri="{9D8B030D-6E8A-4147-A177-3AD203B41FA5}">
                      <a16:colId xmlns:a16="http://schemas.microsoft.com/office/drawing/2014/main" val="2722267004"/>
                    </a:ext>
                  </a:extLst>
                </a:gridCol>
              </a:tblGrid>
              <a:tr h="0">
                <a:tc>
                  <a:txBody>
                    <a:bodyPr/>
                    <a:lstStyle/>
                    <a:p>
                      <a:pPr algn="r"/>
                      <a:r>
                        <a:rPr lang="en-AU">
                          <a:effectLst/>
                        </a:rPr>
                        <a:t>100.0%</a:t>
                      </a:r>
                    </a:p>
                  </a:txBody>
                  <a:tcPr>
                    <a:lnL>
                      <a:noFill/>
                    </a:lnL>
                    <a:lnR>
                      <a:noFill/>
                    </a:lnR>
                    <a:lnT>
                      <a:noFill/>
                    </a:lnT>
                    <a:lnB>
                      <a:noFill/>
                    </a:lnB>
                    <a:solidFill>
                      <a:schemeClr val="bg1"/>
                    </a:solidFill>
                  </a:tcPr>
                </a:tc>
                <a:tc>
                  <a:txBody>
                    <a:bodyPr/>
                    <a:lstStyle/>
                    <a:p>
                      <a:r>
                        <a:rPr lang="en-AU">
                          <a:effectLst/>
                        </a:rPr>
                        <a:t>1)</a:t>
                      </a:r>
                    </a:p>
                  </a:txBody>
                  <a:tcPr>
                    <a:lnL>
                      <a:noFill/>
                    </a:lnL>
                    <a:lnR>
                      <a:noFill/>
                    </a:lnR>
                    <a:lnT>
                      <a:noFill/>
                    </a:lnT>
                    <a:lnB>
                      <a:noFill/>
                    </a:lnB>
                    <a:solidFill>
                      <a:schemeClr val="bg1"/>
                    </a:solidFill>
                  </a:tcPr>
                </a:tc>
                <a:tc>
                  <a:txBody>
                    <a:bodyPr/>
                    <a:lstStyle/>
                    <a:p>
                      <a:endParaRPr lang="en-AU">
                        <a:effectLst/>
                      </a:endParaRPr>
                    </a:p>
                  </a:txBody>
                  <a:tcPr>
                    <a:lnL>
                      <a:noFill/>
                    </a:lnL>
                    <a:lnR>
                      <a:noFill/>
                    </a:lnR>
                    <a:lnT>
                      <a:noFill/>
                    </a:lnT>
                    <a:lnB>
                      <a:noFill/>
                    </a:lnB>
                    <a:solidFill>
                      <a:schemeClr val="bg1"/>
                    </a:solidFill>
                  </a:tcPr>
                </a:tc>
                <a:extLst>
                  <a:ext uri="{0D108BD9-81ED-4DB2-BD59-A6C34878D82A}">
                    <a16:rowId xmlns:a16="http://schemas.microsoft.com/office/drawing/2014/main" val="1749855620"/>
                  </a:ext>
                </a:extLst>
              </a:tr>
              <a:tr h="0">
                <a:tc>
                  <a:txBody>
                    <a:bodyPr/>
                    <a:lstStyle/>
                    <a:p>
                      <a:pPr algn="r"/>
                      <a:r>
                        <a:rPr lang="en-AU">
                          <a:effectLst/>
                        </a:rPr>
                        <a:t>0.0%</a:t>
                      </a:r>
                    </a:p>
                  </a:txBody>
                  <a:tcPr>
                    <a:lnL>
                      <a:noFill/>
                    </a:lnL>
                    <a:lnR>
                      <a:noFill/>
                    </a:lnR>
                    <a:lnT>
                      <a:noFill/>
                    </a:lnT>
                    <a:lnB>
                      <a:noFill/>
                    </a:lnB>
                    <a:solidFill>
                      <a:schemeClr val="bg1"/>
                    </a:solidFill>
                  </a:tcPr>
                </a:tc>
                <a:tc>
                  <a:txBody>
                    <a:bodyPr/>
                    <a:lstStyle/>
                    <a:p>
                      <a:r>
                        <a:rPr lang="en-AU" dirty="0">
                          <a:effectLst/>
                        </a:rPr>
                        <a:t>2)</a:t>
                      </a:r>
                    </a:p>
                  </a:txBody>
                  <a:tcPr>
                    <a:lnL>
                      <a:noFill/>
                    </a:lnL>
                    <a:lnR>
                      <a:noFill/>
                    </a:lnR>
                    <a:lnT>
                      <a:noFill/>
                    </a:lnT>
                    <a:lnB>
                      <a:noFill/>
                    </a:lnB>
                    <a:solidFill>
                      <a:schemeClr val="bg1"/>
                    </a:solidFill>
                  </a:tcPr>
                </a:tc>
                <a:tc>
                  <a:txBody>
                    <a:bodyPr/>
                    <a:lstStyle/>
                    <a:p>
                      <a:endParaRPr lang="en-AU">
                        <a:effectLst/>
                      </a:endParaRPr>
                    </a:p>
                  </a:txBody>
                  <a:tcPr>
                    <a:lnL>
                      <a:noFill/>
                    </a:lnL>
                    <a:lnR>
                      <a:noFill/>
                    </a:lnR>
                    <a:lnT>
                      <a:noFill/>
                    </a:lnT>
                    <a:lnB>
                      <a:noFill/>
                    </a:lnB>
                    <a:solidFill>
                      <a:schemeClr val="bg1"/>
                    </a:solidFill>
                  </a:tcPr>
                </a:tc>
                <a:extLst>
                  <a:ext uri="{0D108BD9-81ED-4DB2-BD59-A6C34878D82A}">
                    <a16:rowId xmlns:a16="http://schemas.microsoft.com/office/drawing/2014/main" val="2354410668"/>
                  </a:ext>
                </a:extLst>
              </a:tr>
              <a:tr h="0">
                <a:tc>
                  <a:txBody>
                    <a:bodyPr/>
                    <a:lstStyle/>
                    <a:p>
                      <a:pPr algn="r"/>
                      <a:r>
                        <a:rPr lang="en-AU">
                          <a:effectLst/>
                        </a:rPr>
                        <a:t>0.0%</a:t>
                      </a:r>
                    </a:p>
                  </a:txBody>
                  <a:tcPr>
                    <a:lnL>
                      <a:noFill/>
                    </a:lnL>
                    <a:lnR>
                      <a:noFill/>
                    </a:lnR>
                    <a:lnT>
                      <a:noFill/>
                    </a:lnT>
                    <a:lnB>
                      <a:noFill/>
                    </a:lnB>
                    <a:solidFill>
                      <a:schemeClr val="bg1"/>
                    </a:solidFill>
                  </a:tcPr>
                </a:tc>
                <a:tc>
                  <a:txBody>
                    <a:bodyPr/>
                    <a:lstStyle/>
                    <a:p>
                      <a:r>
                        <a:rPr lang="en-AU">
                          <a:effectLst/>
                        </a:rPr>
                        <a:t>3)</a:t>
                      </a:r>
                    </a:p>
                  </a:txBody>
                  <a:tcPr>
                    <a:lnL>
                      <a:noFill/>
                    </a:lnL>
                    <a:lnR>
                      <a:noFill/>
                    </a:lnR>
                    <a:lnT>
                      <a:noFill/>
                    </a:lnT>
                    <a:lnB>
                      <a:noFill/>
                    </a:lnB>
                    <a:solidFill>
                      <a:schemeClr val="bg1"/>
                    </a:solidFill>
                  </a:tcPr>
                </a:tc>
                <a:tc>
                  <a:txBody>
                    <a:bodyPr/>
                    <a:lstStyle/>
                    <a:p>
                      <a:endParaRPr lang="en-AU">
                        <a:effectLst/>
                      </a:endParaRPr>
                    </a:p>
                  </a:txBody>
                  <a:tcPr>
                    <a:lnL>
                      <a:noFill/>
                    </a:lnL>
                    <a:lnR>
                      <a:noFill/>
                    </a:lnR>
                    <a:lnT>
                      <a:noFill/>
                    </a:lnT>
                    <a:lnB>
                      <a:noFill/>
                    </a:lnB>
                    <a:solidFill>
                      <a:schemeClr val="bg1"/>
                    </a:solidFill>
                  </a:tcPr>
                </a:tc>
                <a:extLst>
                  <a:ext uri="{0D108BD9-81ED-4DB2-BD59-A6C34878D82A}">
                    <a16:rowId xmlns:a16="http://schemas.microsoft.com/office/drawing/2014/main" val="3465593014"/>
                  </a:ext>
                </a:extLst>
              </a:tr>
              <a:tr h="0">
                <a:tc>
                  <a:txBody>
                    <a:bodyPr/>
                    <a:lstStyle/>
                    <a:p>
                      <a:pPr algn="r"/>
                      <a:r>
                        <a:rPr lang="en-AU">
                          <a:effectLst/>
                        </a:rPr>
                        <a:t>0.0%</a:t>
                      </a:r>
                    </a:p>
                  </a:txBody>
                  <a:tcPr>
                    <a:lnL>
                      <a:noFill/>
                    </a:lnL>
                    <a:lnR>
                      <a:noFill/>
                    </a:lnR>
                    <a:lnT>
                      <a:noFill/>
                    </a:lnT>
                    <a:lnB>
                      <a:noFill/>
                    </a:lnB>
                    <a:solidFill>
                      <a:schemeClr val="bg1"/>
                    </a:solidFill>
                  </a:tcPr>
                </a:tc>
                <a:tc>
                  <a:txBody>
                    <a:bodyPr/>
                    <a:lstStyle/>
                    <a:p>
                      <a:r>
                        <a:rPr lang="en-AU">
                          <a:effectLst/>
                        </a:rPr>
                        <a:t>4)</a:t>
                      </a:r>
                    </a:p>
                  </a:txBody>
                  <a:tcPr>
                    <a:lnL>
                      <a:noFill/>
                    </a:lnL>
                    <a:lnR>
                      <a:noFill/>
                    </a:lnR>
                    <a:lnT>
                      <a:noFill/>
                    </a:lnT>
                    <a:lnB>
                      <a:noFill/>
                    </a:lnB>
                    <a:solidFill>
                      <a:schemeClr val="bg1"/>
                    </a:solidFill>
                  </a:tcPr>
                </a:tc>
                <a:tc>
                  <a:txBody>
                    <a:bodyPr/>
                    <a:lstStyle/>
                    <a:p>
                      <a:endParaRPr lang="en-AU">
                        <a:effectLst/>
                      </a:endParaRPr>
                    </a:p>
                  </a:txBody>
                  <a:tcPr>
                    <a:lnL>
                      <a:noFill/>
                    </a:lnL>
                    <a:lnR>
                      <a:noFill/>
                    </a:lnR>
                    <a:lnT>
                      <a:noFill/>
                    </a:lnT>
                    <a:lnB>
                      <a:noFill/>
                    </a:lnB>
                    <a:solidFill>
                      <a:schemeClr val="bg1"/>
                    </a:solidFill>
                  </a:tcPr>
                </a:tc>
                <a:extLst>
                  <a:ext uri="{0D108BD9-81ED-4DB2-BD59-A6C34878D82A}">
                    <a16:rowId xmlns:a16="http://schemas.microsoft.com/office/drawing/2014/main" val="536718033"/>
                  </a:ext>
                </a:extLst>
              </a:tr>
              <a:tr h="0">
                <a:tc>
                  <a:txBody>
                    <a:bodyPr/>
                    <a:lstStyle/>
                    <a:p>
                      <a:pPr algn="r"/>
                      <a:r>
                        <a:rPr lang="en-AU">
                          <a:effectLst/>
                        </a:rPr>
                        <a:t>0.0%</a:t>
                      </a:r>
                    </a:p>
                  </a:txBody>
                  <a:tcPr>
                    <a:lnL>
                      <a:noFill/>
                    </a:lnL>
                    <a:lnR>
                      <a:noFill/>
                    </a:lnR>
                    <a:lnT>
                      <a:noFill/>
                    </a:lnT>
                    <a:lnB>
                      <a:noFill/>
                    </a:lnB>
                    <a:solidFill>
                      <a:schemeClr val="bg1"/>
                    </a:solidFill>
                  </a:tcPr>
                </a:tc>
                <a:tc>
                  <a:txBody>
                    <a:bodyPr/>
                    <a:lstStyle/>
                    <a:p>
                      <a:r>
                        <a:rPr lang="en-AU">
                          <a:effectLst/>
                        </a:rPr>
                        <a:t>5)</a:t>
                      </a:r>
                    </a:p>
                  </a:txBody>
                  <a:tcPr>
                    <a:lnL>
                      <a:noFill/>
                    </a:lnL>
                    <a:lnR>
                      <a:noFill/>
                    </a:lnR>
                    <a:lnT>
                      <a:noFill/>
                    </a:lnT>
                    <a:lnB>
                      <a:noFill/>
                    </a:lnB>
                    <a:solidFill>
                      <a:schemeClr val="bg1"/>
                    </a:solidFill>
                  </a:tcPr>
                </a:tc>
                <a:tc>
                  <a:txBody>
                    <a:bodyPr/>
                    <a:lstStyle/>
                    <a:p>
                      <a:endParaRPr lang="en-AU" dirty="0"/>
                    </a:p>
                  </a:txBody>
                  <a:tcPr>
                    <a:lnL>
                      <a:noFill/>
                    </a:lnL>
                    <a:lnT>
                      <a:noFill/>
                    </a:lnT>
                    <a:solidFill>
                      <a:schemeClr val="bg1"/>
                    </a:solidFill>
                  </a:tcPr>
                </a:tc>
                <a:extLst>
                  <a:ext uri="{0D108BD9-81ED-4DB2-BD59-A6C34878D82A}">
                    <a16:rowId xmlns:a16="http://schemas.microsoft.com/office/drawing/2014/main" val="397939680"/>
                  </a:ext>
                </a:extLst>
              </a:tr>
            </a:tbl>
          </a:graphicData>
        </a:graphic>
      </p:graphicFrame>
      <p:sp>
        <p:nvSpPr>
          <p:cNvPr id="7" name="TextBox 6"/>
          <p:cNvSpPr txBox="1"/>
          <p:nvPr/>
        </p:nvSpPr>
        <p:spPr>
          <a:xfrm>
            <a:off x="200089" y="146181"/>
            <a:ext cx="11361516" cy="584775"/>
          </a:xfrm>
          <a:prstGeom prst="rect">
            <a:avLst/>
          </a:prstGeom>
          <a:solidFill>
            <a:schemeClr val="bg1"/>
          </a:solidFill>
        </p:spPr>
        <p:txBody>
          <a:bodyPr wrap="square" rtlCol="0">
            <a:spAutoFit/>
          </a:bodyPr>
          <a:lstStyle/>
          <a:p>
            <a:r>
              <a:rPr lang="en-AU" sz="3200" dirty="0" smtClean="0"/>
              <a:t>Review Question: Multiple choice question</a:t>
            </a:r>
            <a:endParaRPr lang="en-AU" sz="3200" dirty="0"/>
          </a:p>
        </p:txBody>
      </p:sp>
    </p:spTree>
    <p:extLst>
      <p:ext uri="{BB962C8B-B14F-4D97-AF65-F5344CB8AC3E}">
        <p14:creationId xmlns:p14="http://schemas.microsoft.com/office/powerpoint/2010/main" val="49565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dirty="0" smtClean="0"/>
              <a:t>6. Routing Protocols and IPv6</a:t>
            </a:r>
            <a:endParaRPr lang="en-AU" dirty="0"/>
          </a:p>
        </p:txBody>
      </p:sp>
      <p:sp>
        <p:nvSpPr>
          <p:cNvPr id="3" name="Slide Number Placeholder 2"/>
          <p:cNvSpPr>
            <a:spLocks noGrp="1"/>
          </p:cNvSpPr>
          <p:nvPr>
            <p:ph type="sldNum" sz="quarter" idx="12"/>
          </p:nvPr>
        </p:nvSpPr>
        <p:spPr/>
        <p:txBody>
          <a:bodyPr/>
          <a:lstStyle/>
          <a:p>
            <a:fld id="{C3501C34-4E04-4A50-AB5F-52F893F3A945}" type="slidenum">
              <a:rPr lang="en-AU" smtClean="0"/>
              <a:t>69</a:t>
            </a:fld>
            <a:endParaRPr lang="en-AU"/>
          </a:p>
        </p:txBody>
      </p:sp>
      <p:sp>
        <p:nvSpPr>
          <p:cNvPr id="35" name="TextBox 34"/>
          <p:cNvSpPr txBox="1"/>
          <p:nvPr/>
        </p:nvSpPr>
        <p:spPr>
          <a:xfrm>
            <a:off x="168442" y="97205"/>
            <a:ext cx="11361516" cy="1077218"/>
          </a:xfrm>
          <a:prstGeom prst="rect">
            <a:avLst/>
          </a:prstGeom>
          <a:solidFill>
            <a:schemeClr val="bg1"/>
          </a:solidFill>
        </p:spPr>
        <p:txBody>
          <a:bodyPr wrap="square" rtlCol="0">
            <a:spAutoFit/>
          </a:bodyPr>
          <a:lstStyle/>
          <a:p>
            <a:r>
              <a:rPr lang="en-AU" sz="3200" dirty="0" smtClean="0"/>
              <a:t>Review Question: Multiple choice question</a:t>
            </a:r>
          </a:p>
          <a:p>
            <a:endParaRPr lang="en-AU" sz="3200" dirty="0"/>
          </a:p>
        </p:txBody>
      </p:sp>
      <p:sp>
        <p:nvSpPr>
          <p:cNvPr id="4" name="Rectangle 3"/>
          <p:cNvSpPr/>
          <p:nvPr/>
        </p:nvSpPr>
        <p:spPr>
          <a:xfrm>
            <a:off x="3140207" y="1174423"/>
            <a:ext cx="6096000" cy="3693319"/>
          </a:xfrm>
          <a:prstGeom prst="rect">
            <a:avLst/>
          </a:prstGeom>
          <a:solidFill>
            <a:schemeClr val="bg1"/>
          </a:solidFill>
        </p:spPr>
        <p:txBody>
          <a:bodyPr>
            <a:spAutoFit/>
          </a:bodyPr>
          <a:lstStyle/>
          <a:p>
            <a:r>
              <a:rPr lang="en-AU" dirty="0"/>
              <a:t>When a PDU passes through an internetwork, which of the following devices will modify some of the information in the header?</a:t>
            </a:r>
          </a:p>
          <a:p>
            <a:endParaRPr lang="en-AU" dirty="0"/>
          </a:p>
          <a:p>
            <a:endParaRPr lang="en-AU" dirty="0"/>
          </a:p>
          <a:p>
            <a:r>
              <a:rPr lang="en-AU" dirty="0"/>
              <a:t> 1) Hub </a:t>
            </a:r>
          </a:p>
          <a:p>
            <a:r>
              <a:rPr lang="en-AU" dirty="0"/>
              <a:t> 2) Router </a:t>
            </a:r>
          </a:p>
          <a:p>
            <a:r>
              <a:rPr lang="en-AU" dirty="0"/>
              <a:t> 3) Switch </a:t>
            </a:r>
          </a:p>
          <a:p>
            <a:r>
              <a:rPr lang="en-AU" dirty="0"/>
              <a:t> 4) (b) and (c) </a:t>
            </a:r>
          </a:p>
          <a:p>
            <a:r>
              <a:rPr lang="en-AU" dirty="0"/>
              <a:t> 5) None of the above </a:t>
            </a:r>
          </a:p>
          <a:p>
            <a:endParaRPr lang="en-AU" dirty="0"/>
          </a:p>
          <a:p>
            <a:endParaRPr lang="en-AU" dirty="0"/>
          </a:p>
          <a:p>
            <a:endParaRPr lang="en-AU" dirty="0"/>
          </a:p>
        </p:txBody>
      </p:sp>
      <p:sp>
        <p:nvSpPr>
          <p:cNvPr id="6" name="Rectangle 5"/>
          <p:cNvSpPr/>
          <p:nvPr/>
        </p:nvSpPr>
        <p:spPr>
          <a:xfrm>
            <a:off x="3048000" y="4967149"/>
            <a:ext cx="6096000" cy="1754326"/>
          </a:xfrm>
          <a:prstGeom prst="rect">
            <a:avLst/>
          </a:prstGeom>
          <a:solidFill>
            <a:schemeClr val="bg1"/>
          </a:solidFill>
        </p:spPr>
        <p:txBody>
          <a:bodyPr>
            <a:spAutoFit/>
          </a:bodyPr>
          <a:lstStyle/>
          <a:p>
            <a:r>
              <a:rPr lang="en-AU" dirty="0"/>
              <a:t>Feedback</a:t>
            </a:r>
          </a:p>
          <a:p>
            <a:r>
              <a:rPr lang="en-AU" dirty="0"/>
              <a:t>0.0% 1)  </a:t>
            </a:r>
          </a:p>
          <a:p>
            <a:r>
              <a:rPr lang="en-AU" dirty="0"/>
              <a:t>100.0% 2)  </a:t>
            </a:r>
          </a:p>
          <a:p>
            <a:r>
              <a:rPr lang="en-AU" dirty="0"/>
              <a:t>0.0% 3)  </a:t>
            </a:r>
          </a:p>
          <a:p>
            <a:r>
              <a:rPr lang="en-AU" dirty="0"/>
              <a:t>0.0% 4)  </a:t>
            </a:r>
          </a:p>
          <a:p>
            <a:r>
              <a:rPr lang="en-AU" dirty="0"/>
              <a:t>0.0% 5)  </a:t>
            </a:r>
          </a:p>
        </p:txBody>
      </p:sp>
    </p:spTree>
    <p:extLst>
      <p:ext uri="{BB962C8B-B14F-4D97-AF65-F5344CB8AC3E}">
        <p14:creationId xmlns:p14="http://schemas.microsoft.com/office/powerpoint/2010/main" val="15771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Introduction-Distance vector routing</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7</a:t>
            </a:fld>
            <a:endParaRPr lang="en-AU"/>
          </a:p>
        </p:txBody>
      </p:sp>
      <p:grpSp>
        <p:nvGrpSpPr>
          <p:cNvPr id="11" name="Group 10"/>
          <p:cNvGrpSpPr/>
          <p:nvPr/>
        </p:nvGrpSpPr>
        <p:grpSpPr>
          <a:xfrm>
            <a:off x="2977326" y="1753863"/>
            <a:ext cx="5926706" cy="2113055"/>
            <a:chOff x="38911" y="3560322"/>
            <a:chExt cx="9085634" cy="3239311"/>
          </a:xfrm>
        </p:grpSpPr>
        <p:sp>
          <p:nvSpPr>
            <p:cNvPr id="10" name="Rectangle 9"/>
            <p:cNvSpPr/>
            <p:nvPr/>
          </p:nvSpPr>
          <p:spPr>
            <a:xfrm>
              <a:off x="38911" y="3560322"/>
              <a:ext cx="9085634" cy="3239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6878" y="5816600"/>
              <a:ext cx="55911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841" y="3740151"/>
              <a:ext cx="4492625"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4945" y="3617913"/>
              <a:ext cx="434657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20"/>
          <p:cNvGrpSpPr/>
          <p:nvPr/>
        </p:nvGrpSpPr>
        <p:grpSpPr>
          <a:xfrm>
            <a:off x="925767" y="3911519"/>
            <a:ext cx="10029825" cy="2361035"/>
            <a:chOff x="104776" y="3638550"/>
            <a:chExt cx="10439400" cy="2457450"/>
          </a:xfrm>
        </p:grpSpPr>
        <p:sp>
          <p:nvSpPr>
            <p:cNvPr id="20" name="Rectangle 19"/>
            <p:cNvSpPr/>
            <p:nvPr/>
          </p:nvSpPr>
          <p:spPr>
            <a:xfrm>
              <a:off x="104776" y="3638550"/>
              <a:ext cx="10439400" cy="2457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50" y="3693241"/>
              <a:ext cx="2317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21680" y="3693241"/>
              <a:ext cx="23193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7913" y="3695700"/>
              <a:ext cx="2317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750" y="4867275"/>
              <a:ext cx="2317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21680" y="4867275"/>
              <a:ext cx="23193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68863" y="4867275"/>
              <a:ext cx="2317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52430" y="3693241"/>
              <a:ext cx="2317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52430" y="4867275"/>
              <a:ext cx="324326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70762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smtClean="0"/>
              <a:t>6. Routing Protocols and IPv6</a:t>
            </a:r>
            <a:endParaRPr lang="en-AU"/>
          </a:p>
        </p:txBody>
      </p:sp>
      <p:sp>
        <p:nvSpPr>
          <p:cNvPr id="3" name="Slide Number Placeholder 2"/>
          <p:cNvSpPr>
            <a:spLocks noGrp="1"/>
          </p:cNvSpPr>
          <p:nvPr>
            <p:ph type="sldNum" sz="quarter" idx="12"/>
          </p:nvPr>
        </p:nvSpPr>
        <p:spPr/>
        <p:txBody>
          <a:bodyPr/>
          <a:lstStyle/>
          <a:p>
            <a:fld id="{C3501C34-4E04-4A50-AB5F-52F893F3A945}" type="slidenum">
              <a:rPr lang="en-AU" smtClean="0"/>
              <a:t>70</a:t>
            </a:fld>
            <a:endParaRPr lang="en-AU" dirty="0"/>
          </a:p>
        </p:txBody>
      </p:sp>
      <p:sp>
        <p:nvSpPr>
          <p:cNvPr id="35" name="TextBox 34"/>
          <p:cNvSpPr txBox="1"/>
          <p:nvPr/>
        </p:nvSpPr>
        <p:spPr>
          <a:xfrm>
            <a:off x="168442" y="97205"/>
            <a:ext cx="11361516" cy="1077218"/>
          </a:xfrm>
          <a:prstGeom prst="rect">
            <a:avLst/>
          </a:prstGeom>
          <a:solidFill>
            <a:schemeClr val="bg1"/>
          </a:solidFill>
        </p:spPr>
        <p:txBody>
          <a:bodyPr wrap="square" rtlCol="0">
            <a:spAutoFit/>
          </a:bodyPr>
          <a:lstStyle/>
          <a:p>
            <a:r>
              <a:rPr lang="en-AU" sz="3200" dirty="0" smtClean="0"/>
              <a:t>Review Question: Multiple choice question</a:t>
            </a:r>
          </a:p>
          <a:p>
            <a:endParaRPr lang="en-AU" sz="3200" dirty="0"/>
          </a:p>
        </p:txBody>
      </p:sp>
      <p:sp>
        <p:nvSpPr>
          <p:cNvPr id="5" name="Rectangle 4"/>
          <p:cNvSpPr/>
          <p:nvPr/>
        </p:nvSpPr>
        <p:spPr>
          <a:xfrm>
            <a:off x="372177" y="1164939"/>
            <a:ext cx="11428396" cy="2862322"/>
          </a:xfrm>
          <a:prstGeom prst="rect">
            <a:avLst/>
          </a:prstGeom>
          <a:solidFill>
            <a:schemeClr val="bg1"/>
          </a:solidFill>
        </p:spPr>
        <p:txBody>
          <a:bodyPr wrap="square">
            <a:spAutoFit/>
          </a:bodyPr>
          <a:lstStyle/>
          <a:p>
            <a:r>
              <a:rPr lang="en-AU" dirty="0" smtClean="0"/>
              <a:t>The </a:t>
            </a:r>
            <a:r>
              <a:rPr lang="en-AU" dirty="0"/>
              <a:t>IP checksum is used to check the data integrity of</a:t>
            </a:r>
          </a:p>
          <a:p>
            <a:endParaRPr lang="en-AU" dirty="0"/>
          </a:p>
          <a:p>
            <a:endParaRPr lang="en-AU" dirty="0"/>
          </a:p>
          <a:p>
            <a:r>
              <a:rPr lang="en-AU" dirty="0"/>
              <a:t> 1) The destination address </a:t>
            </a:r>
          </a:p>
          <a:p>
            <a:r>
              <a:rPr lang="en-AU" dirty="0"/>
              <a:t> 2) The header </a:t>
            </a:r>
          </a:p>
          <a:p>
            <a:r>
              <a:rPr lang="en-AU" dirty="0"/>
              <a:t> 3) The payload </a:t>
            </a:r>
          </a:p>
          <a:p>
            <a:r>
              <a:rPr lang="en-AU" dirty="0"/>
              <a:t> 4) All of the above </a:t>
            </a:r>
          </a:p>
          <a:p>
            <a:r>
              <a:rPr lang="en-AU" dirty="0"/>
              <a:t> 5) None of the above </a:t>
            </a:r>
          </a:p>
          <a:p>
            <a:endParaRPr lang="en-AU" dirty="0"/>
          </a:p>
          <a:p>
            <a:endParaRPr lang="en-AU" dirty="0"/>
          </a:p>
        </p:txBody>
      </p:sp>
      <p:sp>
        <p:nvSpPr>
          <p:cNvPr id="7" name="Rectangle 6"/>
          <p:cNvSpPr/>
          <p:nvPr/>
        </p:nvSpPr>
        <p:spPr>
          <a:xfrm>
            <a:off x="1388883" y="4314642"/>
            <a:ext cx="6096000" cy="1754326"/>
          </a:xfrm>
          <a:prstGeom prst="rect">
            <a:avLst/>
          </a:prstGeom>
          <a:solidFill>
            <a:schemeClr val="bg1"/>
          </a:solidFill>
        </p:spPr>
        <p:txBody>
          <a:bodyPr>
            <a:spAutoFit/>
          </a:bodyPr>
          <a:lstStyle/>
          <a:p>
            <a:r>
              <a:rPr lang="en-AU" dirty="0"/>
              <a:t>Answer</a:t>
            </a:r>
          </a:p>
          <a:p>
            <a:r>
              <a:rPr lang="en-AU" dirty="0"/>
              <a:t>1)  </a:t>
            </a:r>
          </a:p>
          <a:p>
            <a:r>
              <a:rPr lang="en-AU" b="1" dirty="0"/>
              <a:t>2)  </a:t>
            </a:r>
          </a:p>
          <a:p>
            <a:r>
              <a:rPr lang="en-AU" dirty="0"/>
              <a:t>3)  </a:t>
            </a:r>
          </a:p>
          <a:p>
            <a:r>
              <a:rPr lang="en-AU" dirty="0"/>
              <a:t>4)  </a:t>
            </a:r>
          </a:p>
          <a:p>
            <a:r>
              <a:rPr lang="en-AU" dirty="0"/>
              <a:t>5)  </a:t>
            </a:r>
            <a:endParaRPr lang="en-AU" dirty="0"/>
          </a:p>
        </p:txBody>
      </p:sp>
    </p:spTree>
    <p:extLst>
      <p:ext uri="{BB962C8B-B14F-4D97-AF65-F5344CB8AC3E}">
        <p14:creationId xmlns:p14="http://schemas.microsoft.com/office/powerpoint/2010/main" val="378727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smtClean="0"/>
              <a:t>6. Routing Protocols and IPv6</a:t>
            </a:r>
            <a:endParaRPr lang="en-AU"/>
          </a:p>
        </p:txBody>
      </p:sp>
      <p:sp>
        <p:nvSpPr>
          <p:cNvPr id="3" name="Slide Number Placeholder 2"/>
          <p:cNvSpPr>
            <a:spLocks noGrp="1"/>
          </p:cNvSpPr>
          <p:nvPr>
            <p:ph type="sldNum" sz="quarter" idx="12"/>
          </p:nvPr>
        </p:nvSpPr>
        <p:spPr/>
        <p:txBody>
          <a:bodyPr/>
          <a:lstStyle/>
          <a:p>
            <a:fld id="{C3501C34-4E04-4A50-AB5F-52F893F3A945}" type="slidenum">
              <a:rPr lang="en-AU" smtClean="0"/>
              <a:t>71</a:t>
            </a:fld>
            <a:endParaRPr lang="en-AU"/>
          </a:p>
        </p:txBody>
      </p:sp>
      <p:sp>
        <p:nvSpPr>
          <p:cNvPr id="35" name="TextBox 34"/>
          <p:cNvSpPr txBox="1"/>
          <p:nvPr/>
        </p:nvSpPr>
        <p:spPr>
          <a:xfrm>
            <a:off x="168442" y="97205"/>
            <a:ext cx="11361516" cy="1077218"/>
          </a:xfrm>
          <a:prstGeom prst="rect">
            <a:avLst/>
          </a:prstGeom>
          <a:solidFill>
            <a:schemeClr val="bg1"/>
          </a:solidFill>
        </p:spPr>
        <p:txBody>
          <a:bodyPr wrap="square" rtlCol="0">
            <a:spAutoFit/>
          </a:bodyPr>
          <a:lstStyle/>
          <a:p>
            <a:r>
              <a:rPr lang="en-AU" sz="3200" dirty="0" smtClean="0"/>
              <a:t>Review Question: Multiple choice question</a:t>
            </a:r>
          </a:p>
          <a:p>
            <a:endParaRPr lang="en-AU" sz="3200" dirty="0"/>
          </a:p>
        </p:txBody>
      </p:sp>
      <p:sp>
        <p:nvSpPr>
          <p:cNvPr id="4" name="Rectangle 3"/>
          <p:cNvSpPr/>
          <p:nvPr/>
        </p:nvSpPr>
        <p:spPr>
          <a:xfrm>
            <a:off x="314226" y="1226230"/>
            <a:ext cx="10639719" cy="3139321"/>
          </a:xfrm>
          <a:prstGeom prst="rect">
            <a:avLst/>
          </a:prstGeom>
          <a:solidFill>
            <a:schemeClr val="bg1"/>
          </a:solidFill>
        </p:spPr>
        <p:txBody>
          <a:bodyPr wrap="square">
            <a:spAutoFit/>
          </a:bodyPr>
          <a:lstStyle/>
          <a:p>
            <a:r>
              <a:rPr lang="en-AU" dirty="0" smtClean="0"/>
              <a:t>What </a:t>
            </a:r>
            <a:r>
              <a:rPr lang="en-AU" dirty="0"/>
              <a:t>is the name of the task of finding the "best" path between two hosts?</a:t>
            </a:r>
          </a:p>
          <a:p>
            <a:endParaRPr lang="en-AU" dirty="0"/>
          </a:p>
          <a:p>
            <a:endParaRPr lang="en-AU" dirty="0"/>
          </a:p>
          <a:p>
            <a:r>
              <a:rPr lang="en-AU" dirty="0"/>
              <a:t> 1) Forwarding </a:t>
            </a:r>
          </a:p>
          <a:p>
            <a:r>
              <a:rPr lang="en-AU" dirty="0"/>
              <a:t> 2) Roaming </a:t>
            </a:r>
          </a:p>
          <a:p>
            <a:r>
              <a:rPr lang="en-AU" dirty="0"/>
              <a:t> 3) Routing </a:t>
            </a:r>
          </a:p>
          <a:p>
            <a:r>
              <a:rPr lang="en-AU" dirty="0"/>
              <a:t> 4) Switching </a:t>
            </a:r>
          </a:p>
          <a:p>
            <a:r>
              <a:rPr lang="en-AU" dirty="0"/>
              <a:t> 5) Transmitting </a:t>
            </a:r>
          </a:p>
          <a:p>
            <a:endParaRPr lang="en-AU" dirty="0"/>
          </a:p>
          <a:p>
            <a:endParaRPr lang="en-AU" dirty="0"/>
          </a:p>
          <a:p>
            <a:endParaRPr lang="en-AU" dirty="0"/>
          </a:p>
        </p:txBody>
      </p:sp>
      <p:sp>
        <p:nvSpPr>
          <p:cNvPr id="5" name="Rectangle 4"/>
          <p:cNvSpPr/>
          <p:nvPr/>
        </p:nvSpPr>
        <p:spPr>
          <a:xfrm>
            <a:off x="2057400" y="4784586"/>
            <a:ext cx="6096000" cy="1754326"/>
          </a:xfrm>
          <a:prstGeom prst="rect">
            <a:avLst/>
          </a:prstGeom>
          <a:solidFill>
            <a:schemeClr val="bg1"/>
          </a:solidFill>
        </p:spPr>
        <p:txBody>
          <a:bodyPr>
            <a:spAutoFit/>
          </a:bodyPr>
          <a:lstStyle/>
          <a:p>
            <a:r>
              <a:rPr lang="en-AU" dirty="0"/>
              <a:t>Answer</a:t>
            </a:r>
          </a:p>
          <a:p>
            <a:r>
              <a:rPr lang="en-AU" dirty="0"/>
              <a:t>1)  </a:t>
            </a:r>
          </a:p>
          <a:p>
            <a:r>
              <a:rPr lang="en-AU" dirty="0"/>
              <a:t>2)  </a:t>
            </a:r>
          </a:p>
          <a:p>
            <a:r>
              <a:rPr lang="en-AU" b="1" dirty="0"/>
              <a:t>3)  </a:t>
            </a:r>
          </a:p>
          <a:p>
            <a:r>
              <a:rPr lang="en-AU" dirty="0"/>
              <a:t>4)  </a:t>
            </a:r>
          </a:p>
          <a:p>
            <a:r>
              <a:rPr lang="en-AU" dirty="0"/>
              <a:t>5)  </a:t>
            </a:r>
            <a:endParaRPr lang="en-AU" dirty="0"/>
          </a:p>
        </p:txBody>
      </p:sp>
    </p:spTree>
    <p:extLst>
      <p:ext uri="{BB962C8B-B14F-4D97-AF65-F5344CB8AC3E}">
        <p14:creationId xmlns:p14="http://schemas.microsoft.com/office/powerpoint/2010/main" val="138208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smtClean="0"/>
              <a:t>6. Routing Protocols and IPv6</a:t>
            </a:r>
            <a:endParaRPr lang="en-AU"/>
          </a:p>
        </p:txBody>
      </p:sp>
      <p:sp>
        <p:nvSpPr>
          <p:cNvPr id="3" name="Slide Number Placeholder 2"/>
          <p:cNvSpPr>
            <a:spLocks noGrp="1"/>
          </p:cNvSpPr>
          <p:nvPr>
            <p:ph type="sldNum" sz="quarter" idx="12"/>
          </p:nvPr>
        </p:nvSpPr>
        <p:spPr/>
        <p:txBody>
          <a:bodyPr/>
          <a:lstStyle/>
          <a:p>
            <a:fld id="{C3501C34-4E04-4A50-AB5F-52F893F3A945}" type="slidenum">
              <a:rPr lang="en-AU" smtClean="0"/>
              <a:t>72</a:t>
            </a:fld>
            <a:endParaRPr lang="en-AU"/>
          </a:p>
        </p:txBody>
      </p:sp>
      <p:sp>
        <p:nvSpPr>
          <p:cNvPr id="35" name="TextBox 34"/>
          <p:cNvSpPr txBox="1"/>
          <p:nvPr/>
        </p:nvSpPr>
        <p:spPr>
          <a:xfrm>
            <a:off x="168442" y="97205"/>
            <a:ext cx="11361516" cy="1077218"/>
          </a:xfrm>
          <a:prstGeom prst="rect">
            <a:avLst/>
          </a:prstGeom>
          <a:solidFill>
            <a:schemeClr val="bg1"/>
          </a:solidFill>
        </p:spPr>
        <p:txBody>
          <a:bodyPr wrap="square" rtlCol="0">
            <a:spAutoFit/>
          </a:bodyPr>
          <a:lstStyle/>
          <a:p>
            <a:r>
              <a:rPr lang="en-AU" sz="3200" dirty="0" smtClean="0"/>
              <a:t>Review Question: Multiple choice question</a:t>
            </a:r>
          </a:p>
          <a:p>
            <a:endParaRPr lang="en-AU" sz="3200" dirty="0"/>
          </a:p>
        </p:txBody>
      </p:sp>
      <p:sp>
        <p:nvSpPr>
          <p:cNvPr id="4" name="Rectangle 3"/>
          <p:cNvSpPr/>
          <p:nvPr/>
        </p:nvSpPr>
        <p:spPr>
          <a:xfrm>
            <a:off x="794994" y="1374577"/>
            <a:ext cx="6096000" cy="2862322"/>
          </a:xfrm>
          <a:prstGeom prst="rect">
            <a:avLst/>
          </a:prstGeom>
          <a:solidFill>
            <a:schemeClr val="bg1"/>
          </a:solidFill>
        </p:spPr>
        <p:txBody>
          <a:bodyPr>
            <a:spAutoFit/>
          </a:bodyPr>
          <a:lstStyle/>
          <a:p>
            <a:r>
              <a:rPr lang="en-AU" dirty="0" smtClean="0"/>
              <a:t>In </a:t>
            </a:r>
            <a:r>
              <a:rPr lang="en-AU" dirty="0"/>
              <a:t>mobile IP, the temporary address is known as the</a:t>
            </a:r>
          </a:p>
          <a:p>
            <a:endParaRPr lang="en-AU" dirty="0"/>
          </a:p>
          <a:p>
            <a:endParaRPr lang="en-AU" dirty="0"/>
          </a:p>
          <a:p>
            <a:r>
              <a:rPr lang="en-AU" dirty="0"/>
              <a:t> 1) Care-of address </a:t>
            </a:r>
          </a:p>
          <a:p>
            <a:r>
              <a:rPr lang="en-AU" dirty="0"/>
              <a:t> 2) Home address </a:t>
            </a:r>
          </a:p>
          <a:p>
            <a:r>
              <a:rPr lang="en-AU" dirty="0"/>
              <a:t> 3) Mobile address </a:t>
            </a:r>
          </a:p>
          <a:p>
            <a:r>
              <a:rPr lang="en-AU" dirty="0"/>
              <a:t> 4) Origin address </a:t>
            </a:r>
          </a:p>
          <a:p>
            <a:r>
              <a:rPr lang="en-AU" dirty="0"/>
              <a:t> 5) Remote address </a:t>
            </a:r>
          </a:p>
          <a:p>
            <a:endParaRPr lang="en-AU" dirty="0"/>
          </a:p>
          <a:p>
            <a:endParaRPr lang="en-AU" dirty="0"/>
          </a:p>
        </p:txBody>
      </p:sp>
      <p:sp>
        <p:nvSpPr>
          <p:cNvPr id="5" name="Rectangle 4"/>
          <p:cNvSpPr/>
          <p:nvPr/>
        </p:nvSpPr>
        <p:spPr>
          <a:xfrm>
            <a:off x="2514600" y="4602024"/>
            <a:ext cx="6096000" cy="1754326"/>
          </a:xfrm>
          <a:prstGeom prst="rect">
            <a:avLst/>
          </a:prstGeom>
          <a:solidFill>
            <a:schemeClr val="bg1"/>
          </a:solidFill>
        </p:spPr>
        <p:txBody>
          <a:bodyPr>
            <a:spAutoFit/>
          </a:bodyPr>
          <a:lstStyle/>
          <a:p>
            <a:r>
              <a:rPr lang="en-AU" dirty="0"/>
              <a:t>Answer</a:t>
            </a:r>
          </a:p>
          <a:p>
            <a:r>
              <a:rPr lang="en-AU" b="1" dirty="0"/>
              <a:t>1)  </a:t>
            </a:r>
          </a:p>
          <a:p>
            <a:r>
              <a:rPr lang="en-AU" dirty="0"/>
              <a:t>2)  </a:t>
            </a:r>
          </a:p>
          <a:p>
            <a:r>
              <a:rPr lang="en-AU" dirty="0"/>
              <a:t>3)  </a:t>
            </a:r>
          </a:p>
          <a:p>
            <a:r>
              <a:rPr lang="en-AU" dirty="0"/>
              <a:t>4)  </a:t>
            </a:r>
          </a:p>
          <a:p>
            <a:r>
              <a:rPr lang="en-AU" dirty="0"/>
              <a:t>5)  </a:t>
            </a:r>
            <a:endParaRPr lang="en-AU" dirty="0"/>
          </a:p>
        </p:txBody>
      </p:sp>
    </p:spTree>
    <p:extLst>
      <p:ext uri="{BB962C8B-B14F-4D97-AF65-F5344CB8AC3E}">
        <p14:creationId xmlns:p14="http://schemas.microsoft.com/office/powerpoint/2010/main" val="413818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dirty="0" smtClean="0"/>
              <a:t>6. Routing Protocols and IPv6</a:t>
            </a:r>
            <a:endParaRPr lang="en-AU" dirty="0"/>
          </a:p>
        </p:txBody>
      </p:sp>
      <p:sp>
        <p:nvSpPr>
          <p:cNvPr id="3" name="Slide Number Placeholder 2"/>
          <p:cNvSpPr>
            <a:spLocks noGrp="1"/>
          </p:cNvSpPr>
          <p:nvPr>
            <p:ph type="sldNum" sz="quarter" idx="12"/>
          </p:nvPr>
        </p:nvSpPr>
        <p:spPr/>
        <p:txBody>
          <a:bodyPr/>
          <a:lstStyle/>
          <a:p>
            <a:fld id="{C3501C34-4E04-4A50-AB5F-52F893F3A945}" type="slidenum">
              <a:rPr lang="en-AU" smtClean="0"/>
              <a:t>73</a:t>
            </a:fld>
            <a:endParaRPr lang="en-AU"/>
          </a:p>
        </p:txBody>
      </p:sp>
      <p:sp>
        <p:nvSpPr>
          <p:cNvPr id="35" name="TextBox 34"/>
          <p:cNvSpPr txBox="1"/>
          <p:nvPr/>
        </p:nvSpPr>
        <p:spPr>
          <a:xfrm>
            <a:off x="168442" y="97205"/>
            <a:ext cx="11361516" cy="1077218"/>
          </a:xfrm>
          <a:prstGeom prst="rect">
            <a:avLst/>
          </a:prstGeom>
          <a:solidFill>
            <a:schemeClr val="bg1"/>
          </a:solidFill>
        </p:spPr>
        <p:txBody>
          <a:bodyPr wrap="square" rtlCol="0">
            <a:spAutoFit/>
          </a:bodyPr>
          <a:lstStyle/>
          <a:p>
            <a:r>
              <a:rPr lang="en-AU" sz="3200" dirty="0" smtClean="0"/>
              <a:t>Review Question: Multiple choice question</a:t>
            </a:r>
          </a:p>
          <a:p>
            <a:endParaRPr lang="en-AU" sz="3200" dirty="0"/>
          </a:p>
        </p:txBody>
      </p:sp>
      <p:sp>
        <p:nvSpPr>
          <p:cNvPr id="6" name="Rectangle 5"/>
          <p:cNvSpPr/>
          <p:nvPr/>
        </p:nvSpPr>
        <p:spPr>
          <a:xfrm>
            <a:off x="710153" y="1662096"/>
            <a:ext cx="6096000" cy="2308324"/>
          </a:xfrm>
          <a:prstGeom prst="rect">
            <a:avLst/>
          </a:prstGeom>
          <a:solidFill>
            <a:schemeClr val="bg1"/>
          </a:solidFill>
        </p:spPr>
        <p:txBody>
          <a:bodyPr>
            <a:spAutoFit/>
          </a:bodyPr>
          <a:lstStyle/>
          <a:p>
            <a:r>
              <a:rPr lang="en-AU" dirty="0" smtClean="0"/>
              <a:t>Which </a:t>
            </a:r>
            <a:r>
              <a:rPr lang="en-AU" dirty="0"/>
              <a:t>of the following protocols implements a distance vector algorithm?</a:t>
            </a:r>
          </a:p>
          <a:p>
            <a:endParaRPr lang="en-AU" dirty="0"/>
          </a:p>
          <a:p>
            <a:endParaRPr lang="en-AU" dirty="0"/>
          </a:p>
          <a:p>
            <a:r>
              <a:rPr lang="en-AU" dirty="0"/>
              <a:t> 1) Border Gateway Protocol </a:t>
            </a:r>
          </a:p>
          <a:p>
            <a:r>
              <a:rPr lang="en-AU" dirty="0"/>
              <a:t> 2) Open Shortest Path First </a:t>
            </a:r>
          </a:p>
          <a:p>
            <a:r>
              <a:rPr lang="en-AU" dirty="0"/>
              <a:t> 3) Routing Information Protocol </a:t>
            </a:r>
          </a:p>
          <a:p>
            <a:r>
              <a:rPr lang="en-AU" dirty="0"/>
              <a:t> 4) None of the above </a:t>
            </a:r>
          </a:p>
        </p:txBody>
      </p:sp>
      <p:sp>
        <p:nvSpPr>
          <p:cNvPr id="7" name="Rectangle 6"/>
          <p:cNvSpPr/>
          <p:nvPr/>
        </p:nvSpPr>
        <p:spPr>
          <a:xfrm>
            <a:off x="1558565" y="4424721"/>
            <a:ext cx="6096000" cy="1754326"/>
          </a:xfrm>
          <a:prstGeom prst="rect">
            <a:avLst/>
          </a:prstGeom>
          <a:solidFill>
            <a:schemeClr val="bg1"/>
          </a:solidFill>
        </p:spPr>
        <p:txBody>
          <a:bodyPr>
            <a:spAutoFit/>
          </a:bodyPr>
          <a:lstStyle/>
          <a:p>
            <a:endParaRPr lang="en-AU" dirty="0"/>
          </a:p>
          <a:p>
            <a:r>
              <a:rPr lang="en-AU" dirty="0"/>
              <a:t>Answer</a:t>
            </a:r>
          </a:p>
          <a:p>
            <a:r>
              <a:rPr lang="en-AU" dirty="0"/>
              <a:t>1)  </a:t>
            </a:r>
          </a:p>
          <a:p>
            <a:r>
              <a:rPr lang="en-AU" dirty="0"/>
              <a:t>2)  </a:t>
            </a:r>
          </a:p>
          <a:p>
            <a:r>
              <a:rPr lang="en-AU" b="1" dirty="0"/>
              <a:t>3</a:t>
            </a:r>
            <a:r>
              <a:rPr lang="en-AU" b="1" dirty="0" smtClean="0"/>
              <a:t>)</a:t>
            </a:r>
          </a:p>
          <a:p>
            <a:r>
              <a:rPr lang="en-AU" dirty="0" smtClean="0"/>
              <a:t>4)  </a:t>
            </a:r>
            <a:endParaRPr lang="en-AU" dirty="0"/>
          </a:p>
        </p:txBody>
      </p:sp>
    </p:spTree>
    <p:extLst>
      <p:ext uri="{BB962C8B-B14F-4D97-AF65-F5344CB8AC3E}">
        <p14:creationId xmlns:p14="http://schemas.microsoft.com/office/powerpoint/2010/main" val="6946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a:t>
            </a:r>
          </a:p>
        </p:txBody>
      </p:sp>
      <p:sp>
        <p:nvSpPr>
          <p:cNvPr id="3" name="Content Placeholder 2"/>
          <p:cNvSpPr>
            <a:spLocks noGrp="1"/>
          </p:cNvSpPr>
          <p:nvPr>
            <p:ph idx="1"/>
          </p:nvPr>
        </p:nvSpPr>
        <p:spPr/>
        <p:txBody>
          <a:bodyPr>
            <a:normAutofit/>
          </a:bodyPr>
          <a:lstStyle/>
          <a:p>
            <a:r>
              <a:rPr lang="en-AU" dirty="0"/>
              <a:t>Chapter 20. Unicast Routing</a:t>
            </a:r>
          </a:p>
          <a:p>
            <a:pPr lvl="1"/>
            <a:r>
              <a:rPr lang="en-AU" dirty="0"/>
              <a:t>Introduction</a:t>
            </a:r>
          </a:p>
          <a:p>
            <a:pPr lvl="1"/>
            <a:r>
              <a:rPr lang="en-AU" dirty="0"/>
              <a:t>Routing Algorithms</a:t>
            </a:r>
          </a:p>
          <a:p>
            <a:pPr lvl="1"/>
            <a:r>
              <a:rPr lang="en-AU" dirty="0"/>
              <a:t>Unicast Routing Protocols</a:t>
            </a:r>
          </a:p>
          <a:p>
            <a:r>
              <a:rPr lang="en-AU" dirty="0"/>
              <a:t>Chapter 22. Next Generation IP</a:t>
            </a:r>
          </a:p>
          <a:p>
            <a:pPr lvl="1"/>
            <a:r>
              <a:rPr lang="en-AU" dirty="0"/>
              <a:t>IPv6 Addressing</a:t>
            </a:r>
          </a:p>
          <a:p>
            <a:pPr lvl="1"/>
            <a:r>
              <a:rPr lang="en-AU" dirty="0"/>
              <a:t>The IPv6 Protocol</a:t>
            </a:r>
          </a:p>
          <a:p>
            <a:pPr lvl="1"/>
            <a:r>
              <a:rPr lang="en-AU" dirty="0"/>
              <a:t>The ICMPv6 Protocol</a:t>
            </a:r>
          </a:p>
          <a:p>
            <a:pPr lvl="1"/>
            <a:r>
              <a:rPr lang="en-AU" dirty="0"/>
              <a:t>Transition from IPv4 to IPv6</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74</a:t>
            </a:fld>
            <a:endParaRPr lang="en-AU"/>
          </a:p>
        </p:txBody>
      </p:sp>
    </p:spTree>
    <p:extLst>
      <p:ext uri="{BB962C8B-B14F-4D97-AF65-F5344CB8AC3E}">
        <p14:creationId xmlns:p14="http://schemas.microsoft.com/office/powerpoint/2010/main" val="15266211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Routing Algorithms (distance-vector routing)</a:t>
            </a:r>
          </a:p>
        </p:txBody>
      </p:sp>
      <p:sp>
        <p:nvSpPr>
          <p:cNvPr id="3" name="Content Placeholder 2"/>
          <p:cNvSpPr>
            <a:spLocks noGrp="1"/>
          </p:cNvSpPr>
          <p:nvPr>
            <p:ph idx="1"/>
          </p:nvPr>
        </p:nvSpPr>
        <p:spPr/>
        <p:txBody>
          <a:bodyPr>
            <a:normAutofit lnSpcReduction="10000"/>
          </a:bodyPr>
          <a:lstStyle/>
          <a:p>
            <a:r>
              <a:rPr lang="en-AU" dirty="0"/>
              <a:t>In distance-vector routing, each router…</a:t>
            </a:r>
          </a:p>
          <a:p>
            <a:pPr marL="914400" lvl="1" indent="-457200">
              <a:buFont typeface="+mj-lt"/>
              <a:buAutoNum type="arabicPeriod"/>
            </a:pPr>
            <a:r>
              <a:rPr lang="en-AU" dirty="0"/>
              <a:t>Creates a least-cost tree containing only connected networks</a:t>
            </a:r>
          </a:p>
          <a:p>
            <a:pPr marL="914400" lvl="1" indent="-457200">
              <a:buFont typeface="+mj-lt"/>
              <a:buAutoNum type="arabicPeriod"/>
            </a:pPr>
            <a:r>
              <a:rPr lang="en-AU" dirty="0"/>
              <a:t>Exchanges its tree with each of its neighbours (other routers on connected networks)</a:t>
            </a:r>
          </a:p>
          <a:p>
            <a:pPr marL="914400" lvl="1" indent="-457200">
              <a:buFont typeface="+mj-lt"/>
              <a:buAutoNum type="arabicPeriod"/>
            </a:pPr>
            <a:r>
              <a:rPr lang="en-AU" dirty="0"/>
              <a:t>Updates its own tree with the information from its </a:t>
            </a:r>
            <a:r>
              <a:rPr lang="en-AU" dirty="0" err="1"/>
              <a:t>neighbors</a:t>
            </a:r>
            <a:endParaRPr lang="en-AU" dirty="0"/>
          </a:p>
          <a:p>
            <a:pPr marL="914400" lvl="1" indent="-457200">
              <a:buFont typeface="+mj-lt"/>
              <a:buAutoNum type="arabicPeriod"/>
            </a:pPr>
            <a:r>
              <a:rPr lang="en-AU" dirty="0"/>
              <a:t>Repeat from Step 2 until no further information can be learned</a:t>
            </a:r>
          </a:p>
          <a:p>
            <a:r>
              <a:rPr lang="en-AU" dirty="0"/>
              <a:t>Once complete, each router will have the same view of the network</a:t>
            </a:r>
          </a:p>
          <a:p>
            <a:pPr lvl="1"/>
            <a:r>
              <a:rPr lang="en-AU" dirty="0"/>
              <a:t>Referred to as </a:t>
            </a:r>
            <a:r>
              <a:rPr lang="en-AU" i="1" u="sng" dirty="0"/>
              <a:t>convergence</a:t>
            </a:r>
            <a:r>
              <a:rPr lang="en-AU" dirty="0"/>
              <a:t>, where all routers agree on the best paths</a:t>
            </a:r>
          </a:p>
          <a:p>
            <a:pPr lvl="2"/>
            <a:r>
              <a:rPr lang="en-AU" dirty="0"/>
              <a:t>Agreement is critical otherwise packets could loop in the network, e.g.,</a:t>
            </a:r>
            <a:br>
              <a:rPr lang="en-AU" dirty="0"/>
            </a:br>
            <a:r>
              <a:rPr lang="en-AU" dirty="0"/>
              <a:t>Router A thinks the best path to network X is through Router B</a:t>
            </a:r>
            <a:br>
              <a:rPr lang="en-AU" dirty="0"/>
            </a:br>
            <a:r>
              <a:rPr lang="en-AU" dirty="0"/>
              <a:t>Router B thinks the best path to network X is through Router A</a:t>
            </a:r>
          </a:p>
        </p:txBody>
      </p:sp>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8</a:t>
            </a:fld>
            <a:endParaRPr lang="en-AU"/>
          </a:p>
        </p:txBody>
      </p:sp>
    </p:spTree>
    <p:extLst>
      <p:ext uri="{BB962C8B-B14F-4D97-AF65-F5344CB8AC3E}">
        <p14:creationId xmlns:p14="http://schemas.microsoft.com/office/powerpoint/2010/main" val="443480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Routing Algorithms (Distance </a:t>
            </a:r>
            <a:r>
              <a:rPr lang="en-AU" dirty="0" smtClean="0"/>
              <a:t>vector)</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AU" dirty="0"/>
                  <a:t>Distance-vector routing relies on two mechanisms:</a:t>
                </a:r>
              </a:p>
              <a:p>
                <a:pPr marL="914400" lvl="1" indent="-457200">
                  <a:buFont typeface="+mj-lt"/>
                  <a:buAutoNum type="arabicPeriod"/>
                </a:pPr>
                <a:r>
                  <a:rPr lang="en-AU" dirty="0"/>
                  <a:t>The </a:t>
                </a:r>
                <a:r>
                  <a:rPr lang="en-AU" i="1" u="sng" dirty="0"/>
                  <a:t>Bellman-Ford equation</a:t>
                </a:r>
                <a:r>
                  <a:rPr lang="en-AU" dirty="0"/>
                  <a:t> is used to find the least-cost (shortest distance) between a source node x and destination node y, through some intermediate nodes (a, b, c, …):</a:t>
                </a:r>
              </a:p>
              <a:p>
                <a:pPr marL="914400" lvl="2"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𝐷</m:t>
                          </m:r>
                        </m:e>
                        <m:sub>
                          <m:r>
                            <a:rPr lang="en-AU" b="0" i="1" smtClean="0">
                              <a:latin typeface="Cambria Math" panose="02040503050406030204" pitchFamily="18" charset="0"/>
                            </a:rPr>
                            <m:t>𝑥𝑦</m:t>
                          </m:r>
                        </m:sub>
                      </m:sSub>
                      <m:r>
                        <a:rPr lang="en-AU" b="0" i="1" smtClean="0">
                          <a:latin typeface="Cambria Math" panose="02040503050406030204" pitchFamily="18" charset="0"/>
                        </a:rPr>
                        <m:t>=</m:t>
                      </m:r>
                      <m:r>
                        <m:rPr>
                          <m:sty m:val="p"/>
                        </m:rPr>
                        <a:rPr lang="en-AU" b="0" i="0" smtClean="0">
                          <a:latin typeface="Cambria Math" panose="02040503050406030204" pitchFamily="18" charset="0"/>
                        </a:rPr>
                        <m:t>min</m:t>
                      </m:r>
                      <m:r>
                        <a:rPr lang="en-AU" b="0" i="1" smtClean="0">
                          <a:latin typeface="Cambria Math" panose="02040503050406030204" pitchFamily="18" charset="0"/>
                        </a:rPr>
                        <m:t>⁡{</m:t>
                      </m:r>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𝑥𝑎</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𝐷</m:t>
                              </m:r>
                            </m:e>
                            <m:sub>
                              <m:r>
                                <a:rPr lang="en-AU" b="0" i="1" smtClean="0">
                                  <a:latin typeface="Cambria Math" panose="02040503050406030204" pitchFamily="18" charset="0"/>
                                </a:rPr>
                                <m:t>𝑎𝑦</m:t>
                              </m:r>
                            </m:sub>
                          </m:sSub>
                        </m:e>
                      </m:d>
                      <m:r>
                        <a:rPr lang="en-AU" b="0" i="1" smtClean="0">
                          <a:latin typeface="Cambria Math" panose="02040503050406030204" pitchFamily="18" charset="0"/>
                        </a:rPr>
                        <m:t>,</m:t>
                      </m:r>
                      <m:d>
                        <m:dPr>
                          <m:ctrlPr>
                            <a:rPr lang="en-AU" i="1">
                              <a:latin typeface="Cambria Math" panose="02040503050406030204" pitchFamily="18" charset="0"/>
                            </a:rPr>
                          </m:ctrlPr>
                        </m:dPr>
                        <m:e>
                          <m:sSub>
                            <m:sSubPr>
                              <m:ctrlPr>
                                <a:rPr lang="en-AU" i="1">
                                  <a:latin typeface="Cambria Math" panose="02040503050406030204" pitchFamily="18" charset="0"/>
                                </a:rPr>
                              </m:ctrlPr>
                            </m:sSubPr>
                            <m:e>
                              <m:r>
                                <a:rPr lang="en-AU" i="1">
                                  <a:latin typeface="Cambria Math" panose="02040503050406030204" pitchFamily="18" charset="0"/>
                                </a:rPr>
                                <m:t>𝑐</m:t>
                              </m:r>
                            </m:e>
                            <m:sub>
                              <m:r>
                                <a:rPr lang="en-AU" i="1">
                                  <a:latin typeface="Cambria Math" panose="02040503050406030204" pitchFamily="18" charset="0"/>
                                </a:rPr>
                                <m:t>𝑥</m:t>
                              </m:r>
                              <m:r>
                                <a:rPr lang="en-AU" b="0" i="1" smtClean="0">
                                  <a:latin typeface="Cambria Math" panose="02040503050406030204" pitchFamily="18" charset="0"/>
                                </a:rPr>
                                <m:t>𝑏</m:t>
                              </m:r>
                            </m:sub>
                          </m:sSub>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𝐷</m:t>
                              </m:r>
                            </m:e>
                            <m:sub>
                              <m:r>
                                <a:rPr lang="en-AU" b="0" i="1" smtClean="0">
                                  <a:latin typeface="Cambria Math" panose="02040503050406030204" pitchFamily="18" charset="0"/>
                                </a:rPr>
                                <m:t>𝑏</m:t>
                              </m:r>
                              <m:r>
                                <a:rPr lang="en-AU" i="1">
                                  <a:latin typeface="Cambria Math" panose="02040503050406030204" pitchFamily="18" charset="0"/>
                                </a:rPr>
                                <m:t>𝑦</m:t>
                              </m:r>
                            </m:sub>
                          </m:sSub>
                        </m:e>
                      </m:d>
                      <m:r>
                        <m:rPr>
                          <m:nor/>
                        </m:rPr>
                        <a:rPr lang="en-AU" dirty="0"/>
                        <m:t>, </m:t>
                      </m:r>
                      <m:d>
                        <m:dPr>
                          <m:ctrlPr>
                            <a:rPr lang="en-AU" i="1">
                              <a:latin typeface="Cambria Math" panose="02040503050406030204" pitchFamily="18" charset="0"/>
                            </a:rPr>
                          </m:ctrlPr>
                        </m:dPr>
                        <m:e>
                          <m:sSub>
                            <m:sSubPr>
                              <m:ctrlPr>
                                <a:rPr lang="en-AU" i="1">
                                  <a:latin typeface="Cambria Math" panose="02040503050406030204" pitchFamily="18" charset="0"/>
                                </a:rPr>
                              </m:ctrlPr>
                            </m:sSubPr>
                            <m:e>
                              <m:r>
                                <a:rPr lang="en-AU" i="1">
                                  <a:latin typeface="Cambria Math" panose="02040503050406030204" pitchFamily="18" charset="0"/>
                                </a:rPr>
                                <m:t>𝑐</m:t>
                              </m:r>
                            </m:e>
                            <m:sub>
                              <m:r>
                                <a:rPr lang="en-AU" i="1">
                                  <a:latin typeface="Cambria Math" panose="02040503050406030204" pitchFamily="18" charset="0"/>
                                </a:rPr>
                                <m:t>𝑥</m:t>
                              </m:r>
                              <m:r>
                                <a:rPr lang="en-AU" b="0" i="1" smtClean="0">
                                  <a:latin typeface="Cambria Math" panose="02040503050406030204" pitchFamily="18" charset="0"/>
                                </a:rPr>
                                <m:t>𝑐</m:t>
                              </m:r>
                            </m:sub>
                          </m:sSub>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𝐷</m:t>
                              </m:r>
                            </m:e>
                            <m:sub>
                              <m:r>
                                <a:rPr lang="en-AU" i="1">
                                  <a:latin typeface="Cambria Math" panose="02040503050406030204" pitchFamily="18" charset="0"/>
                                </a:rPr>
                                <m:t>𝑎</m:t>
                              </m:r>
                              <m:r>
                                <a:rPr lang="en-AU" b="0" i="1" smtClean="0">
                                  <a:latin typeface="Cambria Math" panose="02040503050406030204" pitchFamily="18" charset="0"/>
                                </a:rPr>
                                <m:t>𝑐</m:t>
                              </m:r>
                            </m:sub>
                          </m:sSub>
                        </m:e>
                      </m:d>
                      <m:r>
                        <m:rPr>
                          <m:nor/>
                        </m:rPr>
                        <a:rPr lang="en-AU" dirty="0"/>
                        <m:t>, …}</m:t>
                      </m:r>
                    </m:oMath>
                  </m:oMathPara>
                </a14:m>
                <a:endParaRPr lang="en-AU" dirty="0"/>
              </a:p>
              <a:p>
                <a:pPr lvl="2"/>
                <a:r>
                  <a:rPr lang="en-AU" dirty="0"/>
                  <a:t>Where </a:t>
                </a:r>
                <a14:m>
                  <m:oMath xmlns:m="http://schemas.openxmlformats.org/officeDocument/2006/math">
                    <m:sSub>
                      <m:sSubPr>
                        <m:ctrlPr>
                          <a:rPr lang="en-AU" i="1" dirty="0" smtClean="0">
                            <a:latin typeface="Cambria Math" panose="02040503050406030204" pitchFamily="18" charset="0"/>
                            <a:cs typeface="Times New Roman" panose="02020603050405020304" pitchFamily="18" charset="0"/>
                          </a:rPr>
                        </m:ctrlPr>
                      </m:sSubPr>
                      <m:e>
                        <m:r>
                          <a:rPr lang="en-AU" b="0" i="1" dirty="0" smtClean="0">
                            <a:latin typeface="Cambria Math" panose="02040503050406030204" pitchFamily="18" charset="0"/>
                            <a:cs typeface="Times New Roman" panose="02020603050405020304" pitchFamily="18" charset="0"/>
                          </a:rPr>
                          <m:t>𝐷</m:t>
                        </m:r>
                      </m:e>
                      <m:sub>
                        <m:r>
                          <a:rPr lang="en-AU" b="0" i="1" dirty="0" smtClean="0">
                            <a:latin typeface="Cambria Math" panose="02040503050406030204" pitchFamily="18" charset="0"/>
                            <a:cs typeface="Times New Roman" panose="02020603050405020304" pitchFamily="18" charset="0"/>
                          </a:rPr>
                          <m:t>𝑖𝑗</m:t>
                        </m:r>
                      </m:sub>
                    </m:sSub>
                  </m:oMath>
                </a14:m>
                <a:r>
                  <a:rPr lang="en-AU" dirty="0"/>
                  <a:t> is the shortest distance and </a:t>
                </a:r>
                <a14:m>
                  <m:oMath xmlns:m="http://schemas.openxmlformats.org/officeDocument/2006/math">
                    <m:sSub>
                      <m:sSubPr>
                        <m:ctrlPr>
                          <a:rPr lang="en-AU" i="1" dirty="0" smtClean="0">
                            <a:latin typeface="Cambria Math" panose="02040503050406030204" pitchFamily="18" charset="0"/>
                          </a:rPr>
                        </m:ctrlPr>
                      </m:sSubPr>
                      <m:e>
                        <m:r>
                          <a:rPr lang="en-AU" b="0" i="1" dirty="0" smtClean="0">
                            <a:latin typeface="Cambria Math" panose="02040503050406030204" pitchFamily="18" charset="0"/>
                          </a:rPr>
                          <m:t>𝑐</m:t>
                        </m:r>
                      </m:e>
                      <m:sub>
                        <m:r>
                          <a:rPr lang="en-AU" b="0" i="1" dirty="0" smtClean="0">
                            <a:latin typeface="Cambria Math" panose="02040503050406030204" pitchFamily="18" charset="0"/>
                          </a:rPr>
                          <m:t>𝑖𝑗</m:t>
                        </m:r>
                      </m:sub>
                    </m:sSub>
                  </m:oMath>
                </a14:m>
                <a:r>
                  <a:rPr lang="en-AU" dirty="0"/>
                  <a:t> is the cost between nodes i and j</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32"/>
                </a:stretch>
              </a:blipFill>
            </p:spPr>
            <p:txBody>
              <a:bodyPr/>
              <a:lstStyle/>
              <a:p>
                <a:r>
                  <a:rPr lang="en-AU">
                    <a:noFill/>
                  </a:rPr>
                  <a:t> </a:t>
                </a:r>
              </a:p>
            </p:txBody>
          </p:sp>
        </mc:Fallback>
      </mc:AlternateContent>
      <p:sp>
        <p:nvSpPr>
          <p:cNvPr id="4" name="Footer Placeholder 3"/>
          <p:cNvSpPr>
            <a:spLocks noGrp="1"/>
          </p:cNvSpPr>
          <p:nvPr>
            <p:ph type="ftr" sz="quarter" idx="11"/>
          </p:nvPr>
        </p:nvSpPr>
        <p:spPr/>
        <p:txBody>
          <a:bodyPr/>
          <a:lstStyle/>
          <a:p>
            <a:r>
              <a:rPr lang="en-AU"/>
              <a:t>6. Routing Protocols and IPv6</a:t>
            </a:r>
            <a:endParaRPr lang="en-AU" dirty="0"/>
          </a:p>
        </p:txBody>
      </p:sp>
      <p:sp>
        <p:nvSpPr>
          <p:cNvPr id="5" name="Slide Number Placeholder 4"/>
          <p:cNvSpPr>
            <a:spLocks noGrp="1"/>
          </p:cNvSpPr>
          <p:nvPr>
            <p:ph type="sldNum" sz="quarter" idx="12"/>
          </p:nvPr>
        </p:nvSpPr>
        <p:spPr/>
        <p:txBody>
          <a:bodyPr/>
          <a:lstStyle/>
          <a:p>
            <a:fld id="{C3501C34-4E04-4A50-AB5F-52F893F3A945}" type="slidenum">
              <a:rPr lang="en-AU" smtClean="0"/>
              <a:t>9</a:t>
            </a:fld>
            <a:endParaRPr lang="en-AU"/>
          </a:p>
        </p:txBody>
      </p:sp>
      <p:grpSp>
        <p:nvGrpSpPr>
          <p:cNvPr id="9" name="Group 8"/>
          <p:cNvGrpSpPr/>
          <p:nvPr/>
        </p:nvGrpSpPr>
        <p:grpSpPr>
          <a:xfrm>
            <a:off x="1225424" y="4282477"/>
            <a:ext cx="9741151" cy="1663860"/>
            <a:chOff x="1409018" y="4321387"/>
            <a:chExt cx="9741151" cy="1663860"/>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018" y="4321387"/>
              <a:ext cx="4686982" cy="165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187" y="4321387"/>
              <a:ext cx="4686982" cy="166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412753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30521</TotalTime>
  <Words>6606</Words>
  <Application>Microsoft Office PowerPoint</Application>
  <PresentationFormat>Widescreen</PresentationFormat>
  <Paragraphs>956</Paragraphs>
  <Slides>74</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74</vt:i4>
      </vt:variant>
    </vt:vector>
  </HeadingPairs>
  <TitlesOfParts>
    <vt:vector size="85" baseType="lpstr">
      <vt:lpstr>Adobe Gothic Std B</vt:lpstr>
      <vt:lpstr>Arial</vt:lpstr>
      <vt:lpstr>Baby Kruffy</vt:lpstr>
      <vt:lpstr>Calibri</vt:lpstr>
      <vt:lpstr>Calibri Light</vt:lpstr>
      <vt:lpstr>Cambria Math</vt:lpstr>
      <vt:lpstr>Times New Roman</vt:lpstr>
      <vt:lpstr>Times-BoldItalic</vt:lpstr>
      <vt:lpstr>Wingdings</vt:lpstr>
      <vt:lpstr>Office Theme</vt:lpstr>
      <vt:lpstr>Custom Design</vt:lpstr>
      <vt:lpstr>SIT202 Computer Networks</vt:lpstr>
      <vt:lpstr>Outline</vt:lpstr>
      <vt:lpstr>Chapter 20</vt:lpstr>
      <vt:lpstr>Introduction</vt:lpstr>
      <vt:lpstr>Introduction</vt:lpstr>
      <vt:lpstr>Introduction-Distance vector routing</vt:lpstr>
      <vt:lpstr>Introduction-Distance vector routing</vt:lpstr>
      <vt:lpstr>Routing Algorithms (distance-vector routing)</vt:lpstr>
      <vt:lpstr>Routing Algorithms (Distance vector)</vt:lpstr>
      <vt:lpstr>Routing Algorithms (Distance vector)</vt:lpstr>
      <vt:lpstr>Routing Algorithms(Distance vector)</vt:lpstr>
      <vt:lpstr>Routing Algorithms (Distance vector)</vt:lpstr>
      <vt:lpstr>Routing Algorithms (Distance vector)</vt:lpstr>
      <vt:lpstr>Routing Algorithms (Distance vector)</vt:lpstr>
      <vt:lpstr>Routing Algorithms (Distance vector)</vt:lpstr>
      <vt:lpstr>Routing Algorithms (Distance vector)</vt:lpstr>
      <vt:lpstr>Routing Algorithms (Distance vector routing: problems)</vt:lpstr>
      <vt:lpstr>Routing Algorithms (Distance vector: solution of problems)</vt:lpstr>
      <vt:lpstr>Routing Algorithms (Link-state algorithms )</vt:lpstr>
      <vt:lpstr>Routing Algorithms</vt:lpstr>
      <vt:lpstr>Routing Algorithms</vt:lpstr>
      <vt:lpstr>Routing Algorithms</vt:lpstr>
      <vt:lpstr>Routing Algorithms</vt:lpstr>
      <vt:lpstr>Routing Algorithms</vt:lpstr>
      <vt:lpstr>Routing Algorithms</vt:lpstr>
      <vt:lpstr>Routing Algorithms</vt:lpstr>
      <vt:lpstr>Routing Algorithms</vt:lpstr>
      <vt:lpstr>Routing Algorithms</vt:lpstr>
      <vt:lpstr>Routing Algorithms</vt:lpstr>
      <vt:lpstr>Unicast Routing Protocols</vt:lpstr>
      <vt:lpstr>Unicast Routing Protocols</vt:lpstr>
      <vt:lpstr>Unicast Routing Protocols</vt:lpstr>
      <vt:lpstr>Unicast Routing Protocols</vt:lpstr>
      <vt:lpstr>Unicast Routing Protocols</vt:lpstr>
      <vt:lpstr>Unicast Routing Protocols</vt:lpstr>
      <vt:lpstr>Unicast Routing Protocols</vt:lpstr>
      <vt:lpstr>Unicast Routing Protocols</vt:lpstr>
      <vt:lpstr>Unicast Routing Protocols</vt:lpstr>
      <vt:lpstr>Unicast Routing Protocols</vt:lpstr>
      <vt:lpstr>Unicast Routing Protocols</vt:lpstr>
      <vt:lpstr>Unicast Routing Protocols</vt:lpstr>
      <vt:lpstr>Unicast Routing Protocols</vt:lpstr>
      <vt:lpstr>Unicast Routing Protocols</vt:lpstr>
      <vt:lpstr>Review Questions from Network layer  Try to understand these questions (sample questions)</vt:lpstr>
      <vt:lpstr>Review Questions from Network layer  Try to understand these questions (sample questions)</vt:lpstr>
      <vt:lpstr>Chapter 22</vt:lpstr>
      <vt:lpstr>IPv6 Addressing</vt:lpstr>
      <vt:lpstr>IPv6 Addressing</vt:lpstr>
      <vt:lpstr>IPv6 Addressing</vt:lpstr>
      <vt:lpstr>IPv6 Addressing</vt:lpstr>
      <vt:lpstr>IPv6 Addressing(Global unicast address )</vt:lpstr>
      <vt:lpstr>PowerPoint Presentation</vt:lpstr>
      <vt:lpstr>PowerPoint Presentation</vt:lpstr>
      <vt:lpstr>PowerPoint Presentation</vt:lpstr>
      <vt:lpstr>PowerPoint Presentation</vt:lpstr>
      <vt:lpstr>PowerPoint Presentation</vt:lpstr>
      <vt:lpstr>IPv6 Addressing</vt:lpstr>
      <vt:lpstr>IPv6 Addressing</vt:lpstr>
      <vt:lpstr>PowerPoint Presentation</vt:lpstr>
      <vt:lpstr>The IPv6 Protocol</vt:lpstr>
      <vt:lpstr>The IPv6 Protocol</vt:lpstr>
      <vt:lpstr>The IPv6 Protocol</vt:lpstr>
      <vt:lpstr>The ICMPv6 Protocol</vt:lpstr>
      <vt:lpstr>Transition from IPv4 to IPv6</vt:lpstr>
      <vt:lpstr>Transition from IPv4 to IPv6</vt:lpstr>
      <vt:lpstr>Transition from IPv4 to IPv6</vt:lpstr>
      <vt:lpstr>Transition from IPv4 to IPv6</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Rough</dc:creator>
  <cp:lastModifiedBy>Shamsul Huda</cp:lastModifiedBy>
  <cp:revision>560</cp:revision>
  <dcterms:created xsi:type="dcterms:W3CDTF">2015-09-16T05:12:07Z</dcterms:created>
  <dcterms:modified xsi:type="dcterms:W3CDTF">2019-04-18T12:25:12Z</dcterms:modified>
</cp:coreProperties>
</file>